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2" r:id="rId8"/>
    <p:sldId id="273" r:id="rId9"/>
    <p:sldId id="274" r:id="rId10"/>
    <p:sldId id="275" r:id="rId11"/>
    <p:sldId id="276" r:id="rId12"/>
    <p:sldId id="271" r:id="rId13"/>
    <p:sldId id="277" r:id="rId14"/>
    <p:sldId id="278" r:id="rId15"/>
    <p:sldId id="2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661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836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7743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057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9566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295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967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503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20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613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28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6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127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773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550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45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10F00-CFC2-4048-A509-DDAB8015C015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0A5BAB3-663F-4ADA-8E71-53D92F66F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825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242" y="482281"/>
            <a:ext cx="1129954" cy="15460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06014" y="2186247"/>
            <a:ext cx="691618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0070C0"/>
                </a:solidFill>
              </a:rPr>
              <a:t>Brownlow Fold </a:t>
            </a:r>
            <a:endParaRPr lang="en-GB" sz="4800" dirty="0">
              <a:solidFill>
                <a:srgbClr val="0070C0"/>
              </a:solidFill>
            </a:endParaRPr>
          </a:p>
          <a:p>
            <a:pPr algn="ctr"/>
            <a:endParaRPr lang="en-GB" sz="4800" dirty="0" smtClean="0">
              <a:solidFill>
                <a:srgbClr val="0070C0"/>
              </a:solidFill>
            </a:endParaRPr>
          </a:p>
          <a:p>
            <a:pPr algn="ctr"/>
            <a:r>
              <a:rPr lang="en-GB" sz="4800" dirty="0" smtClean="0">
                <a:solidFill>
                  <a:srgbClr val="0070C0"/>
                </a:solidFill>
              </a:rPr>
              <a:t>Tapestry </a:t>
            </a:r>
          </a:p>
          <a:p>
            <a:pPr algn="ctr"/>
            <a:r>
              <a:rPr lang="en-GB" sz="4800" dirty="0" smtClean="0">
                <a:solidFill>
                  <a:srgbClr val="0070C0"/>
                </a:solidFill>
              </a:rPr>
              <a:t>Parent Guide</a:t>
            </a:r>
          </a:p>
        </p:txBody>
      </p:sp>
      <p:pic>
        <p:nvPicPr>
          <p:cNvPr id="2" name="Picture 1" descr="Screen Shot 2020-01-26 at 14.05.3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269" y="5478615"/>
            <a:ext cx="4381376" cy="102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02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34" y="186237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>How do I add an observation from home?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9309" y="966432"/>
            <a:ext cx="5848782" cy="172769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algn="ctr">
              <a:buFont typeface="Georgia" charset="0"/>
              <a:buNone/>
            </a:pPr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Adding an observation can look different depending how you are accessing Tapestry.</a:t>
            </a:r>
          </a:p>
          <a:p>
            <a:pPr marL="44450" indent="0" algn="ctr">
              <a:buFont typeface="Georgia" charset="0"/>
              <a:buNone/>
            </a:pPr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(Website or app).</a:t>
            </a:r>
            <a:endParaRPr lang="en-GB" sz="2400" dirty="0">
              <a:solidFill>
                <a:srgbClr val="3477B2"/>
              </a:solidFill>
              <a:ea typeface="Batang" charset="0"/>
              <a:cs typeface="Batang" charset="0"/>
            </a:endParaRPr>
          </a:p>
        </p:txBody>
      </p:sp>
      <p:pic>
        <p:nvPicPr>
          <p:cNvPr id="4" name="Picture 3" descr="Tapestry+Features+Add+observation+button.+Press+here+if+you+want+to+add+an+observation+from+home.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2" b="15472"/>
          <a:stretch/>
        </p:blipFill>
        <p:spPr>
          <a:xfrm>
            <a:off x="190416" y="3560098"/>
            <a:ext cx="5681197" cy="3117491"/>
          </a:xfrm>
          <a:prstGeom prst="rect">
            <a:avLst/>
          </a:prstGeom>
        </p:spPr>
      </p:pic>
      <p:pic>
        <p:nvPicPr>
          <p:cNvPr id="5" name="Picture 4" descr="Screen Shot 2020-01-26 at 14.53.2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442" y="1316807"/>
            <a:ext cx="5325656" cy="509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37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34" y="186237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>How do I add an observation</a:t>
            </a:r>
            <a:br>
              <a:rPr lang="en-US" dirty="0" smtClean="0"/>
            </a:br>
            <a:r>
              <a:rPr lang="en-US" dirty="0" smtClean="0"/>
              <a:t> from home?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9309" y="1308577"/>
            <a:ext cx="5848782" cy="53305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7350" algn="ctr"/>
            <a:r>
              <a:rPr lang="en-GB" sz="20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First select the child you are adding an observation for. </a:t>
            </a:r>
          </a:p>
          <a:p>
            <a:pPr marL="44450" indent="0" algn="ctr">
              <a:buNone/>
            </a:pPr>
            <a:r>
              <a:rPr lang="en-GB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(You will only be able to choose from the children who are linked to your account)</a:t>
            </a:r>
          </a:p>
          <a:p>
            <a:pPr marL="387350" algn="ctr"/>
            <a:r>
              <a:rPr lang="en-GB" sz="20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Press the pencil icon to write the notes for your observation.</a:t>
            </a:r>
          </a:p>
          <a:p>
            <a:pPr marL="387350" algn="ctr"/>
            <a:r>
              <a:rPr lang="en-GB" sz="20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Give your observation a title.</a:t>
            </a:r>
          </a:p>
          <a:p>
            <a:pPr marL="387350" algn="ctr"/>
            <a:r>
              <a:rPr lang="en-GB" sz="20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To add a photo or video press the camera icon, you can take a photo through the app.</a:t>
            </a:r>
          </a:p>
          <a:p>
            <a:pPr marL="387350" algn="ctr"/>
            <a:r>
              <a:rPr lang="en-GB" sz="20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If you have already taken a photo and it is saved in your photo library then choose to ‘choose from library’</a:t>
            </a:r>
          </a:p>
          <a:p>
            <a:pPr marL="387350" algn="ctr"/>
            <a:r>
              <a:rPr lang="en-GB" sz="20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When you have finished press SAVE</a:t>
            </a:r>
          </a:p>
          <a:p>
            <a:pPr marL="387350" algn="ctr"/>
            <a:r>
              <a:rPr lang="en-GB" sz="20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Your observation will now be saved in the child’s journal.</a:t>
            </a:r>
            <a:endParaRPr lang="en-GB" sz="2000" dirty="0">
              <a:solidFill>
                <a:srgbClr val="3477B2"/>
              </a:solidFill>
              <a:ea typeface="Batang" charset="0"/>
              <a:cs typeface="Batang" charset="0"/>
            </a:endParaRPr>
          </a:p>
        </p:txBody>
      </p:sp>
      <p:pic>
        <p:nvPicPr>
          <p:cNvPr id="3" name="Picture 2" descr="Screen Shot 2020-01-26 at 14.55.07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2"/>
          <a:stretch/>
        </p:blipFill>
        <p:spPr>
          <a:xfrm>
            <a:off x="7792875" y="134707"/>
            <a:ext cx="4247476" cy="665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665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34" y="186237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>What should I observe?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9" t="10316" r="31842" b="10516"/>
          <a:stretch>
            <a:fillRect/>
          </a:stretch>
        </p:blipFill>
        <p:spPr bwMode="auto">
          <a:xfrm>
            <a:off x="6719019" y="461852"/>
            <a:ext cx="5199339" cy="6083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89309" y="985675"/>
            <a:ext cx="5848782" cy="536477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algn="ctr">
              <a:buFont typeface="Georgia" charset="0"/>
              <a:buNone/>
            </a:pPr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Experiences that you have shared together, things you have noticed your child doing independently.</a:t>
            </a:r>
          </a:p>
          <a:p>
            <a:pPr marL="44450" indent="0" algn="ctr">
              <a:buFont typeface="Georgia" charset="0"/>
              <a:buNone/>
            </a:pPr>
            <a:endParaRPr lang="en-GB" sz="2400" dirty="0" smtClean="0">
              <a:solidFill>
                <a:srgbClr val="3477B2"/>
              </a:solidFill>
              <a:ea typeface="Batang" charset="0"/>
              <a:cs typeface="Batang" charset="0"/>
            </a:endParaRPr>
          </a:p>
          <a:p>
            <a:pPr marL="387350" algn="ctr"/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Achievements</a:t>
            </a:r>
          </a:p>
          <a:p>
            <a:pPr marL="387350" algn="ctr"/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Swimming</a:t>
            </a:r>
          </a:p>
          <a:p>
            <a:pPr marL="387350" algn="ctr"/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Gymnastics</a:t>
            </a:r>
          </a:p>
          <a:p>
            <a:pPr marL="387350" algn="ctr"/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writing</a:t>
            </a:r>
          </a:p>
          <a:p>
            <a:pPr marL="387350" algn="ctr"/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counting</a:t>
            </a:r>
            <a:endParaRPr lang="en-GB" sz="2400" dirty="0">
              <a:solidFill>
                <a:srgbClr val="3477B2"/>
              </a:solidFill>
              <a:ea typeface="Batang" charset="0"/>
              <a:cs typeface="Batang" charset="0"/>
            </a:endParaRPr>
          </a:p>
          <a:p>
            <a:pPr marL="387350" algn="ctr"/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colouring</a:t>
            </a:r>
          </a:p>
          <a:p>
            <a:pPr marL="387350" algn="ctr"/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Painting</a:t>
            </a:r>
          </a:p>
          <a:p>
            <a:pPr marL="387350" algn="ctr"/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And much, much more!</a:t>
            </a:r>
            <a:endParaRPr lang="en-GB" sz="2400" dirty="0">
              <a:solidFill>
                <a:srgbClr val="3477B2"/>
              </a:solidFill>
              <a:ea typeface="Batang" charset="0"/>
              <a:cs typeface="Batan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805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34" y="186237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>Brownlow Fold and Tapestry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9309" y="985675"/>
            <a:ext cx="9081382" cy="571115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algn="ctr">
              <a:buFont typeface="Georgia" charset="0"/>
              <a:buNone/>
            </a:pPr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Staff in Nursery and Reception have been using Tapestry since September 2019, we are happy to support some of your technical queries.</a:t>
            </a:r>
          </a:p>
          <a:p>
            <a:pPr marL="44450" indent="0" algn="ctr">
              <a:buFont typeface="Georgia" charset="0"/>
              <a:buNone/>
            </a:pPr>
            <a:endParaRPr lang="en-GB" sz="2400" dirty="0" smtClean="0">
              <a:solidFill>
                <a:srgbClr val="3477B2"/>
              </a:solidFill>
              <a:ea typeface="Batang" charset="0"/>
              <a:cs typeface="Batang" charset="0"/>
            </a:endParaRPr>
          </a:p>
          <a:p>
            <a:pPr marL="44450" indent="0" algn="ctr">
              <a:buFont typeface="Georgia" charset="0"/>
              <a:buNone/>
            </a:pPr>
            <a:r>
              <a:rPr lang="en-GB" sz="2400" b="1" i="1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Things to be aware of…</a:t>
            </a:r>
          </a:p>
          <a:p>
            <a:pPr marL="387350" algn="ctr"/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You may not be able to view all your </a:t>
            </a:r>
            <a:r>
              <a:rPr lang="en-GB" sz="2400" dirty="0" err="1" smtClean="0">
                <a:solidFill>
                  <a:srgbClr val="3477B2"/>
                </a:solidFill>
                <a:ea typeface="Batang" charset="0"/>
                <a:cs typeface="Batang" charset="0"/>
              </a:rPr>
              <a:t>childs</a:t>
            </a:r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 photos, sometimes if it is a group photo this can mean you will be unable to see it.</a:t>
            </a:r>
          </a:p>
          <a:p>
            <a:pPr marL="387350" algn="ctr"/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Observations may not be added daily</a:t>
            </a:r>
          </a:p>
          <a:p>
            <a:pPr marL="387350" algn="ctr"/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If you do not have access to the internet please speak with your </a:t>
            </a:r>
            <a:r>
              <a:rPr lang="en-GB" sz="2400" dirty="0" err="1" smtClean="0">
                <a:solidFill>
                  <a:srgbClr val="3477B2"/>
                </a:solidFill>
                <a:ea typeface="Batang" charset="0"/>
                <a:cs typeface="Batang" charset="0"/>
              </a:rPr>
              <a:t>childs</a:t>
            </a:r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 teacher as they can support you with accessing their learning journal.</a:t>
            </a:r>
            <a:endParaRPr lang="en-GB" sz="2400" dirty="0">
              <a:solidFill>
                <a:srgbClr val="3477B2"/>
              </a:solidFill>
              <a:ea typeface="Batang" charset="0"/>
              <a:cs typeface="Batan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117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80726231438191159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960" y="1501014"/>
            <a:ext cx="5628806" cy="375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6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657" y="3471067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If you have any further questions please do not hesitate to contact myself or the staff in Nursery.</a:t>
            </a:r>
            <a:endParaRPr lang="en-US" sz="2400" dirty="0"/>
          </a:p>
        </p:txBody>
      </p:sp>
      <p:pic>
        <p:nvPicPr>
          <p:cNvPr id="5" name="Picture 4" descr="580b585b2edbce24c47b24c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395" y="4402427"/>
            <a:ext cx="4370248" cy="2298750"/>
          </a:xfrm>
          <a:prstGeom prst="rect">
            <a:avLst/>
          </a:prstGeom>
        </p:spPr>
      </p:pic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358545" y="883806"/>
            <a:ext cx="837773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GB" sz="2400" i="1" dirty="0">
                <a:solidFill>
                  <a:srgbClr val="3477B2"/>
                </a:solidFill>
                <a:latin typeface="+mn-lt"/>
                <a:ea typeface="Batang" charset="0"/>
                <a:cs typeface="Batang" charset="0"/>
              </a:rPr>
              <a:t>Make sure you’ve signed </a:t>
            </a:r>
            <a:r>
              <a:rPr lang="en-GB" sz="2400" i="1" dirty="0" smtClean="0">
                <a:solidFill>
                  <a:srgbClr val="3477B2"/>
                </a:solidFill>
                <a:latin typeface="+mn-lt"/>
                <a:ea typeface="Batang" charset="0"/>
                <a:cs typeface="Batang" charset="0"/>
              </a:rPr>
              <a:t>up</a:t>
            </a:r>
            <a:endParaRPr lang="en-GB" sz="2400" i="1" dirty="0">
              <a:solidFill>
                <a:srgbClr val="3477B2"/>
              </a:solidFill>
              <a:latin typeface="+mn-lt"/>
              <a:ea typeface="Batang" charset="0"/>
              <a:cs typeface="Batang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n-GB" sz="2400" i="1" dirty="0" smtClean="0">
                <a:solidFill>
                  <a:srgbClr val="3477B2"/>
                </a:solidFill>
                <a:latin typeface="+mn-lt"/>
                <a:ea typeface="Batang" charset="0"/>
                <a:cs typeface="Batang" charset="0"/>
              </a:rPr>
              <a:t>Comment on observations from school</a:t>
            </a:r>
            <a:endParaRPr lang="en-GB" sz="2400" i="1" dirty="0">
              <a:solidFill>
                <a:srgbClr val="3477B2"/>
              </a:solidFill>
              <a:latin typeface="+mn-lt"/>
              <a:ea typeface="Batang" charset="0"/>
              <a:cs typeface="Batang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n-GB" sz="2400" i="1" dirty="0" smtClean="0">
                <a:solidFill>
                  <a:srgbClr val="3477B2"/>
                </a:solidFill>
                <a:latin typeface="+mn-lt"/>
                <a:ea typeface="Batang" charset="0"/>
                <a:cs typeface="Batang" charset="0"/>
              </a:rPr>
              <a:t>Add </a:t>
            </a:r>
            <a:r>
              <a:rPr lang="en-GB" sz="2400" i="1" dirty="0">
                <a:solidFill>
                  <a:srgbClr val="3477B2"/>
                </a:solidFill>
                <a:latin typeface="+mn-lt"/>
                <a:ea typeface="Batang" charset="0"/>
                <a:cs typeface="Batang" charset="0"/>
              </a:rPr>
              <a:t>your </a:t>
            </a:r>
            <a:r>
              <a:rPr lang="en-GB" sz="2400" i="1" dirty="0" smtClean="0">
                <a:solidFill>
                  <a:srgbClr val="3477B2"/>
                </a:solidFill>
                <a:latin typeface="+mn-lt"/>
                <a:ea typeface="Batang" charset="0"/>
                <a:cs typeface="Batang" charset="0"/>
              </a:rPr>
              <a:t>own observations</a:t>
            </a:r>
          </a:p>
          <a:p>
            <a:pPr eaLnBrk="1" hangingPunct="1">
              <a:buFont typeface="Arial" charset="0"/>
              <a:buChar char="•"/>
            </a:pPr>
            <a:r>
              <a:rPr lang="en-GB" sz="2400" i="1" dirty="0">
                <a:solidFill>
                  <a:srgbClr val="3477B2"/>
                </a:solidFill>
                <a:latin typeface="+mn-lt"/>
                <a:ea typeface="Batang" charset="0"/>
                <a:cs typeface="Batang" charset="0"/>
              </a:rPr>
              <a:t>Talk to your child about what you have seen on tapestry</a:t>
            </a:r>
          </a:p>
          <a:p>
            <a:pPr marL="0" indent="0" eaLnBrk="1" hangingPunct="1"/>
            <a:endParaRPr lang="en-GB" sz="2400" dirty="0">
              <a:solidFill>
                <a:srgbClr val="3477B2"/>
              </a:solidFill>
              <a:latin typeface="+mn-lt"/>
              <a:ea typeface="Batang" charset="0"/>
              <a:cs typeface="Batang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15534" y="186237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Main Message…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829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Tapestry?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2767" y="1548160"/>
            <a:ext cx="94821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Tapestry is on line learning journal for every child in Nursery and Reception.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Nursery and Reception teachers observe the children in their play, take photographs or videos and comment on what the child is learning.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Teachers link the observations to the Early Years Curriculum and the Characteristics of Effective Learning.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It can be accessed via the internet and through the website, or downloaded as an app.</a:t>
            </a:r>
          </a:p>
          <a:p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 descr="2019-04-12_09-35-03-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616" y="4791700"/>
            <a:ext cx="3506452" cy="191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27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you can use it at home…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2767" y="1548160"/>
            <a:ext cx="948218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3477B2"/>
                </a:solidFill>
              </a:rPr>
              <a:t>We would love for you to comment on your children’s learning journey, you will receive regular updates on your </a:t>
            </a:r>
            <a:r>
              <a:rPr lang="en-US" sz="2400" dirty="0" err="1" smtClean="0">
                <a:solidFill>
                  <a:srgbClr val="3477B2"/>
                </a:solidFill>
              </a:rPr>
              <a:t>childs</a:t>
            </a:r>
            <a:r>
              <a:rPr lang="en-US" sz="2400" dirty="0" smtClean="0">
                <a:solidFill>
                  <a:srgbClr val="3477B2"/>
                </a:solidFill>
              </a:rPr>
              <a:t> experiences in school.</a:t>
            </a:r>
          </a:p>
          <a:p>
            <a:endParaRPr lang="en-US" sz="2400" dirty="0" smtClean="0">
              <a:solidFill>
                <a:srgbClr val="3477B2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3477B2"/>
                </a:solidFill>
              </a:rPr>
              <a:t>It would be fantastic if you could add your own observations of your child when you notice them doing wonderful things at home.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rgbClr val="3477B2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Tapestry </a:t>
            </a:r>
            <a:r>
              <a:rPr lang="en-GB" sz="2400" dirty="0">
                <a:solidFill>
                  <a:srgbClr val="3477B2"/>
                </a:solidFill>
                <a:ea typeface="Batang" charset="0"/>
                <a:cs typeface="Batang" charset="0"/>
              </a:rPr>
              <a:t>can be used on IPhone, Androids, IOS phones, laptops and computers.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rgbClr val="3477B2"/>
              </a:solidFill>
            </a:endParaRPr>
          </a:p>
          <a:p>
            <a:endParaRPr lang="en-US" sz="2400" dirty="0" smtClean="0">
              <a:solidFill>
                <a:srgbClr val="3477B2"/>
              </a:solidFill>
            </a:endParaRPr>
          </a:p>
          <a:p>
            <a:endParaRPr lang="en-US" sz="2400" dirty="0">
              <a:solidFill>
                <a:srgbClr val="3477B2"/>
              </a:solidFill>
            </a:endParaRPr>
          </a:p>
        </p:txBody>
      </p:sp>
      <p:pic>
        <p:nvPicPr>
          <p:cNvPr id="5" name="Picture 4" descr="51kciN7-dg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35" y="5127525"/>
            <a:ext cx="1560628" cy="156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90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776" y="243969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>Safe Usage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5800" y="1278747"/>
            <a:ext cx="94821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chemeClr val="accent2">
                    <a:lumMod val="75000"/>
                  </a:schemeClr>
                </a:solidFill>
              </a:rPr>
              <a:t>No information from Tapestry can be shared with other people, or published in any way.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hotographs or videos cannot be posted on social media or displayed in public places.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Misuse of Tapestry will result in withdrawal of your account.</a:t>
            </a:r>
          </a:p>
          <a:p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 descr="742e9bd9-c8a8-43f9-b579-f4faf45127b5-lar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594" y="4753212"/>
            <a:ext cx="2937082" cy="193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90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34" y="186237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>Tapestry – Account Activation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0" t="27548" r="32633" b="10684"/>
          <a:stretch/>
        </p:blipFill>
        <p:spPr bwMode="auto">
          <a:xfrm>
            <a:off x="2597625" y="962192"/>
            <a:ext cx="6192827" cy="5773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8625" y="1558746"/>
            <a:ext cx="221279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3477B2"/>
                </a:solidFill>
              </a:rPr>
              <a:t>You will receive an email like this</a:t>
            </a:r>
            <a:endParaRPr lang="en-US" sz="2400" dirty="0">
              <a:solidFill>
                <a:srgbClr val="3477B2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7408041" y="3619068"/>
            <a:ext cx="1333863" cy="1461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7427283" y="3111068"/>
            <a:ext cx="27671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b="1" dirty="0">
                <a:solidFill>
                  <a:srgbClr val="3477B2"/>
                </a:solidFill>
                <a:latin typeface="+mn-lt"/>
              </a:rPr>
              <a:t>Click on this </a:t>
            </a:r>
            <a:r>
              <a:rPr lang="en-GB" sz="2400" b="1" dirty="0" smtClean="0">
                <a:solidFill>
                  <a:srgbClr val="3477B2"/>
                </a:solidFill>
                <a:latin typeface="+mn-lt"/>
              </a:rPr>
              <a:t>link</a:t>
            </a:r>
            <a:endParaRPr lang="en-GB" sz="2400" b="1" dirty="0">
              <a:solidFill>
                <a:srgbClr val="3477B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4690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34" y="186237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>Tapestry – Password and Pin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1" t="15430" r="7635" b="8263"/>
          <a:stretch/>
        </p:blipFill>
        <p:spPr bwMode="auto">
          <a:xfrm>
            <a:off x="1265405" y="2134382"/>
            <a:ext cx="8202612" cy="433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95736" y="2544869"/>
            <a:ext cx="2447925" cy="16319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000" dirty="0">
                <a:solidFill>
                  <a:srgbClr val="3477B2"/>
                </a:solidFill>
                <a:ea typeface="Batang" pitchFamily="18" charset="-127"/>
              </a:rPr>
              <a:t>Make your own password and pin code up, make sure you will remember it</a:t>
            </a:r>
            <a:r>
              <a:rPr lang="en-GB" sz="2000" dirty="0">
                <a:solidFill>
                  <a:srgbClr val="3477B2"/>
                </a:solidFill>
              </a:rPr>
              <a:t>!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565646" y="4112020"/>
            <a:ext cx="1205720" cy="8913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494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34" y="186237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>Tapestry – Account Activation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4" t="18381" r="16910" b="11777"/>
          <a:stretch>
            <a:fillRect/>
          </a:stretch>
        </p:blipFill>
        <p:spPr bwMode="auto">
          <a:xfrm>
            <a:off x="2353689" y="1916381"/>
            <a:ext cx="7408784" cy="4472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376046" y="1747055"/>
            <a:ext cx="200992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dirty="0">
                <a:solidFill>
                  <a:srgbClr val="3477B2"/>
                </a:solidFill>
                <a:latin typeface="+mn-lt"/>
                <a:ea typeface="Batang" charset="0"/>
                <a:cs typeface="Batang" charset="0"/>
              </a:rPr>
              <a:t>Type in your email address and password and your child’s account will come </a:t>
            </a:r>
            <a:r>
              <a:rPr lang="en-GB" sz="2400" dirty="0" smtClean="0">
                <a:solidFill>
                  <a:srgbClr val="3477B2"/>
                </a:solidFill>
                <a:latin typeface="+mn-lt"/>
                <a:ea typeface="Batang" charset="0"/>
                <a:cs typeface="Batang" charset="0"/>
              </a:rPr>
              <a:t>up.</a:t>
            </a:r>
          </a:p>
          <a:p>
            <a:pPr algn="ctr" eaLnBrk="1" hangingPunct="1"/>
            <a:endParaRPr lang="en-GB" sz="2400" dirty="0">
              <a:solidFill>
                <a:srgbClr val="3477B2"/>
              </a:solidFill>
              <a:latin typeface="+mn-lt"/>
              <a:ea typeface="Batang" charset="0"/>
              <a:cs typeface="Batang" charset="0"/>
            </a:endParaRPr>
          </a:p>
          <a:p>
            <a:pPr algn="ctr" eaLnBrk="1" hangingPunct="1"/>
            <a:r>
              <a:rPr lang="en-GB" sz="2400" dirty="0" smtClean="0">
                <a:solidFill>
                  <a:srgbClr val="3477B2"/>
                </a:solidFill>
                <a:latin typeface="+mn-lt"/>
                <a:ea typeface="Batang" charset="0"/>
                <a:cs typeface="Batang" charset="0"/>
              </a:rPr>
              <a:t>Pin </a:t>
            </a:r>
            <a:r>
              <a:rPr lang="en-GB" sz="2400" dirty="0">
                <a:solidFill>
                  <a:srgbClr val="3477B2"/>
                </a:solidFill>
                <a:latin typeface="+mn-lt"/>
                <a:ea typeface="Batang" charset="0"/>
                <a:cs typeface="Batang" charset="0"/>
              </a:rPr>
              <a:t>codes can be used on handheld devices.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95288" y="1029319"/>
            <a:ext cx="9148578" cy="12954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algn="ctr">
              <a:buFont typeface="Georgia" charset="0"/>
              <a:buNone/>
            </a:pPr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You will then see a message to tell you that your account has been activated followed by this screen:</a:t>
            </a:r>
            <a:endParaRPr lang="en-GB" sz="2400" dirty="0">
              <a:solidFill>
                <a:srgbClr val="3477B2"/>
              </a:solidFill>
              <a:ea typeface="Batang" charset="0"/>
              <a:cs typeface="Batan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597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34" y="186237"/>
            <a:ext cx="11637332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>How do I add comments?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48683" y="1127387"/>
            <a:ext cx="4969883" cy="47034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algn="ctr">
              <a:buFont typeface="Georgia" charset="0"/>
              <a:buNone/>
            </a:pPr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Every time you go onto an observation there is an option to add a comment on the bottom </a:t>
            </a:r>
          </a:p>
          <a:p>
            <a:pPr marL="44450" indent="0" algn="ctr">
              <a:buFont typeface="Georgia" charset="0"/>
              <a:buNone/>
            </a:pPr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(a lot like Facebook).</a:t>
            </a:r>
          </a:p>
          <a:p>
            <a:pPr marL="44450" indent="0" algn="ctr"/>
            <a:endParaRPr lang="en-GB" sz="2400" dirty="0" smtClean="0">
              <a:solidFill>
                <a:srgbClr val="3477B2"/>
              </a:solidFill>
              <a:ea typeface="Batang" charset="0"/>
              <a:cs typeface="Batang" charset="0"/>
            </a:endParaRPr>
          </a:p>
          <a:p>
            <a:pPr marL="44450" indent="0" algn="ctr">
              <a:buFont typeface="Georgia" charset="0"/>
              <a:buNone/>
            </a:pPr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To add an observation simple click onto ‘add observation’. There are leaflets available here to support you if you are using an IOS phone, android or the Web - please help yourself.</a:t>
            </a:r>
            <a:endParaRPr lang="en-GB" sz="2400" dirty="0">
              <a:solidFill>
                <a:srgbClr val="3477B2"/>
              </a:solidFill>
              <a:ea typeface="Batang" charset="0"/>
              <a:cs typeface="Batang" charset="0"/>
            </a:endParaRPr>
          </a:p>
        </p:txBody>
      </p:sp>
      <p:pic>
        <p:nvPicPr>
          <p:cNvPr id="3" name="Picture 2" descr="Screen Shot 2020-01-26 at 14.44.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2426">
            <a:off x="6574680" y="1057115"/>
            <a:ext cx="3624483" cy="430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456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34" y="186237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>What should I comment on Tapestry?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9309" y="966432"/>
            <a:ext cx="5848782" cy="434485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algn="ctr">
              <a:buFont typeface="Georgia" charset="0"/>
              <a:buNone/>
            </a:pPr>
            <a:r>
              <a:rPr lang="en-GB" sz="2400" dirty="0">
                <a:solidFill>
                  <a:srgbClr val="3477B2"/>
                </a:solidFill>
                <a:ea typeface="Batang" charset="0"/>
                <a:cs typeface="Batang" charset="0"/>
              </a:rPr>
              <a:t>Tell us if they have been doing anything similar at home or mentioned their learning. </a:t>
            </a:r>
            <a:endParaRPr lang="en-GB" sz="2400" dirty="0" smtClean="0">
              <a:solidFill>
                <a:srgbClr val="3477B2"/>
              </a:solidFill>
              <a:ea typeface="Batang" charset="0"/>
              <a:cs typeface="Batang" charset="0"/>
            </a:endParaRPr>
          </a:p>
          <a:p>
            <a:pPr marL="44450" indent="0" algn="ctr">
              <a:buFont typeface="Georgia" charset="0"/>
              <a:buNone/>
            </a:pPr>
            <a:endParaRPr lang="en-GB" sz="2400" dirty="0" smtClean="0">
              <a:solidFill>
                <a:srgbClr val="3477B2"/>
              </a:solidFill>
              <a:ea typeface="Batang" charset="0"/>
              <a:cs typeface="Batang" charset="0"/>
            </a:endParaRPr>
          </a:p>
          <a:p>
            <a:pPr marL="44450" indent="0" algn="ctr">
              <a:buFont typeface="Georgia" charset="0"/>
              <a:buNone/>
            </a:pPr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Tell us how proud you are of their achievements.</a:t>
            </a:r>
          </a:p>
          <a:p>
            <a:pPr marL="44450" indent="0" algn="ctr">
              <a:buFont typeface="Georgia" charset="0"/>
              <a:buNone/>
            </a:pPr>
            <a:endParaRPr lang="en-GB" sz="2400" dirty="0">
              <a:solidFill>
                <a:srgbClr val="3477B2"/>
              </a:solidFill>
              <a:ea typeface="Batang" charset="0"/>
              <a:cs typeface="Batang" charset="0"/>
            </a:endParaRPr>
          </a:p>
          <a:p>
            <a:pPr marL="44450" indent="0" algn="ctr">
              <a:buFont typeface="Georgia" charset="0"/>
              <a:buNone/>
            </a:pPr>
            <a:r>
              <a:rPr lang="en-GB" sz="2400" dirty="0" smtClean="0">
                <a:solidFill>
                  <a:srgbClr val="3477B2"/>
                </a:solidFill>
                <a:ea typeface="Batang" charset="0"/>
                <a:cs typeface="Batang" charset="0"/>
              </a:rPr>
              <a:t>Especially </a:t>
            </a:r>
            <a:r>
              <a:rPr lang="en-GB" sz="2400" dirty="0">
                <a:solidFill>
                  <a:srgbClr val="3477B2"/>
                </a:solidFill>
                <a:ea typeface="Batang" charset="0"/>
                <a:cs typeface="Batang" charset="0"/>
              </a:rPr>
              <a:t>add comments if you are surprised they have achieved something you were unaware that they could do.</a:t>
            </a:r>
          </a:p>
        </p:txBody>
      </p:sp>
      <p:pic>
        <p:nvPicPr>
          <p:cNvPr id="3" name="Picture 2" descr="Tapestry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27" b="37934"/>
          <a:stretch/>
        </p:blipFill>
        <p:spPr>
          <a:xfrm>
            <a:off x="385171" y="5234308"/>
            <a:ext cx="6352861" cy="1250844"/>
          </a:xfrm>
          <a:prstGeom prst="rect">
            <a:avLst/>
          </a:prstGeom>
        </p:spPr>
      </p:pic>
      <p:pic>
        <p:nvPicPr>
          <p:cNvPr id="7" name="Picture 6" descr="img_1487-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"/>
          <a:stretch/>
        </p:blipFill>
        <p:spPr>
          <a:xfrm>
            <a:off x="6836842" y="844439"/>
            <a:ext cx="4554224" cy="578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2604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414</TotalTime>
  <Words>723</Words>
  <Application>Microsoft Office PowerPoint</Application>
  <PresentationFormat>Widescreen</PresentationFormat>
  <Paragraphs>79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ＭＳ Ｐゴシック</vt:lpstr>
      <vt:lpstr>Arial</vt:lpstr>
      <vt:lpstr>Batang</vt:lpstr>
      <vt:lpstr>Georgia</vt:lpstr>
      <vt:lpstr>Trebuchet MS</vt:lpstr>
      <vt:lpstr>Wingdings 3</vt:lpstr>
      <vt:lpstr>Facet</vt:lpstr>
      <vt:lpstr>PowerPoint Presentation</vt:lpstr>
      <vt:lpstr>What is Tapestry?</vt:lpstr>
      <vt:lpstr>How you can use it at home…</vt:lpstr>
      <vt:lpstr>Safe Usage</vt:lpstr>
      <vt:lpstr>Tapestry – Account Activation</vt:lpstr>
      <vt:lpstr>Tapestry – Password and Pin</vt:lpstr>
      <vt:lpstr>Tapestry – Account Activation</vt:lpstr>
      <vt:lpstr>How do I add comments?</vt:lpstr>
      <vt:lpstr>What should I comment on Tapestry?</vt:lpstr>
      <vt:lpstr>How do I add an observation from home?</vt:lpstr>
      <vt:lpstr>How do I add an observation  from home?</vt:lpstr>
      <vt:lpstr>What should I observe?</vt:lpstr>
      <vt:lpstr>Brownlow Fold and Tapestry</vt:lpstr>
      <vt:lpstr>PowerPoint Presentation</vt:lpstr>
      <vt:lpstr>If you have any further questions please do not hesitate to contact myself or the staff in Nursery.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Stacey Burke</dc:creator>
  <cp:lastModifiedBy>Julie Cheung</cp:lastModifiedBy>
  <cp:revision>74</cp:revision>
  <dcterms:created xsi:type="dcterms:W3CDTF">2020-01-10T13:05:00Z</dcterms:created>
  <dcterms:modified xsi:type="dcterms:W3CDTF">2020-10-15T12:26:12Z</dcterms:modified>
</cp:coreProperties>
</file>