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66" r:id="rId3"/>
    <p:sldId id="267" r:id="rId4"/>
    <p:sldId id="268" r:id="rId5"/>
    <p:sldId id="269" r:id="rId6"/>
    <p:sldId id="273" r:id="rId7"/>
    <p:sldId id="279" r:id="rId8"/>
    <p:sldId id="282" r:id="rId9"/>
    <p:sldId id="284" r:id="rId10"/>
    <p:sldId id="283" r:id="rId11"/>
    <p:sldId id="265"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B910F00-CFC2-4048-A509-DDAB8015C015}" type="datetimeFigureOut">
              <a:rPr lang="en-GB" smtClean="0"/>
              <a:t>19/10/2020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0A5BAB3-663F-4ADA-8E71-53D92F66FE08}" type="slidenum">
              <a:rPr lang="en-GB" smtClean="0"/>
              <a:t>‹#›</a:t>
            </a:fld>
            <a:endParaRPr lang="en-GB"/>
          </a:p>
        </p:txBody>
      </p:sp>
    </p:spTree>
    <p:extLst>
      <p:ext uri="{BB962C8B-B14F-4D97-AF65-F5344CB8AC3E}">
        <p14:creationId xmlns:p14="http://schemas.microsoft.com/office/powerpoint/2010/main" val="2129661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B910F00-CFC2-4048-A509-DDAB8015C015}" type="datetimeFigureOut">
              <a:rPr lang="en-GB" smtClean="0"/>
              <a:t>19/10/2020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0A5BAB3-663F-4ADA-8E71-53D92F66FE08}" type="slidenum">
              <a:rPr lang="en-GB" smtClean="0"/>
              <a:t>‹#›</a:t>
            </a:fld>
            <a:endParaRPr lang="en-GB"/>
          </a:p>
        </p:txBody>
      </p:sp>
    </p:spTree>
    <p:extLst>
      <p:ext uri="{BB962C8B-B14F-4D97-AF65-F5344CB8AC3E}">
        <p14:creationId xmlns:p14="http://schemas.microsoft.com/office/powerpoint/2010/main" val="3095836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B910F00-CFC2-4048-A509-DDAB8015C015}" type="datetimeFigureOut">
              <a:rPr lang="en-GB" smtClean="0"/>
              <a:t>19/10/2020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0A5BAB3-663F-4ADA-8E71-53D92F66FE08}"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0877435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B910F00-CFC2-4048-A509-DDAB8015C015}" type="datetimeFigureOut">
              <a:rPr lang="en-GB" smtClean="0"/>
              <a:t>19/10/2020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0A5BAB3-663F-4ADA-8E71-53D92F66FE08}" type="slidenum">
              <a:rPr lang="en-GB" smtClean="0"/>
              <a:t>‹#›</a:t>
            </a:fld>
            <a:endParaRPr lang="en-GB"/>
          </a:p>
        </p:txBody>
      </p:sp>
    </p:spTree>
    <p:extLst>
      <p:ext uri="{BB962C8B-B14F-4D97-AF65-F5344CB8AC3E}">
        <p14:creationId xmlns:p14="http://schemas.microsoft.com/office/powerpoint/2010/main" val="13470579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B910F00-CFC2-4048-A509-DDAB8015C015}" type="datetimeFigureOut">
              <a:rPr lang="en-GB" smtClean="0"/>
              <a:t>19/10/2020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0A5BAB3-663F-4ADA-8E71-53D92F66FE08}"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095669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B910F00-CFC2-4048-A509-DDAB8015C015}" type="datetimeFigureOut">
              <a:rPr lang="en-GB" smtClean="0"/>
              <a:t>19/10/2020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0A5BAB3-663F-4ADA-8E71-53D92F66FE08}" type="slidenum">
              <a:rPr lang="en-GB" smtClean="0"/>
              <a:t>‹#›</a:t>
            </a:fld>
            <a:endParaRPr lang="en-GB"/>
          </a:p>
        </p:txBody>
      </p:sp>
    </p:spTree>
    <p:extLst>
      <p:ext uri="{BB962C8B-B14F-4D97-AF65-F5344CB8AC3E}">
        <p14:creationId xmlns:p14="http://schemas.microsoft.com/office/powerpoint/2010/main" val="10602950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B910F00-CFC2-4048-A509-DDAB8015C015}" type="datetimeFigureOut">
              <a:rPr lang="en-GB" smtClean="0"/>
              <a:t>19/10/2020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0A5BAB3-663F-4ADA-8E71-53D92F66FE08}" type="slidenum">
              <a:rPr lang="en-GB" smtClean="0"/>
              <a:t>‹#›</a:t>
            </a:fld>
            <a:endParaRPr lang="en-GB"/>
          </a:p>
        </p:txBody>
      </p:sp>
    </p:spTree>
    <p:extLst>
      <p:ext uri="{BB962C8B-B14F-4D97-AF65-F5344CB8AC3E}">
        <p14:creationId xmlns:p14="http://schemas.microsoft.com/office/powerpoint/2010/main" val="19039677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B910F00-CFC2-4048-A509-DDAB8015C015}" type="datetimeFigureOut">
              <a:rPr lang="en-GB" smtClean="0"/>
              <a:t>19/10/2020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0A5BAB3-663F-4ADA-8E71-53D92F66FE08}" type="slidenum">
              <a:rPr lang="en-GB" smtClean="0"/>
              <a:t>‹#›</a:t>
            </a:fld>
            <a:endParaRPr lang="en-GB"/>
          </a:p>
        </p:txBody>
      </p:sp>
    </p:spTree>
    <p:extLst>
      <p:ext uri="{BB962C8B-B14F-4D97-AF65-F5344CB8AC3E}">
        <p14:creationId xmlns:p14="http://schemas.microsoft.com/office/powerpoint/2010/main" val="1672503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B910F00-CFC2-4048-A509-DDAB8015C015}" type="datetimeFigureOut">
              <a:rPr lang="en-GB" smtClean="0"/>
              <a:t>19/10/2020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0A5BAB3-663F-4ADA-8E71-53D92F66FE08}" type="slidenum">
              <a:rPr lang="en-GB" smtClean="0"/>
              <a:t>‹#›</a:t>
            </a:fld>
            <a:endParaRPr lang="en-GB"/>
          </a:p>
        </p:txBody>
      </p:sp>
    </p:spTree>
    <p:extLst>
      <p:ext uri="{BB962C8B-B14F-4D97-AF65-F5344CB8AC3E}">
        <p14:creationId xmlns:p14="http://schemas.microsoft.com/office/powerpoint/2010/main" val="1535202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B910F00-CFC2-4048-A509-DDAB8015C015}" type="datetimeFigureOut">
              <a:rPr lang="en-GB" smtClean="0"/>
              <a:t>19/10/2020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0A5BAB3-663F-4ADA-8E71-53D92F66FE08}" type="slidenum">
              <a:rPr lang="en-GB" smtClean="0"/>
              <a:t>‹#›</a:t>
            </a:fld>
            <a:endParaRPr lang="en-GB"/>
          </a:p>
        </p:txBody>
      </p:sp>
    </p:spTree>
    <p:extLst>
      <p:ext uri="{BB962C8B-B14F-4D97-AF65-F5344CB8AC3E}">
        <p14:creationId xmlns:p14="http://schemas.microsoft.com/office/powerpoint/2010/main" val="483613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B910F00-CFC2-4048-A509-DDAB8015C015}" type="datetimeFigureOut">
              <a:rPr lang="en-GB" smtClean="0"/>
              <a:t>19/10/2020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0A5BAB3-663F-4ADA-8E71-53D92F66FE08}" type="slidenum">
              <a:rPr lang="en-GB" smtClean="0"/>
              <a:t>‹#›</a:t>
            </a:fld>
            <a:endParaRPr lang="en-GB"/>
          </a:p>
        </p:txBody>
      </p:sp>
    </p:spTree>
    <p:extLst>
      <p:ext uri="{BB962C8B-B14F-4D97-AF65-F5344CB8AC3E}">
        <p14:creationId xmlns:p14="http://schemas.microsoft.com/office/powerpoint/2010/main" val="1418286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B910F00-CFC2-4048-A509-DDAB8015C015}" type="datetimeFigureOut">
              <a:rPr lang="en-GB" smtClean="0"/>
              <a:t>19/10/2020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0A5BAB3-663F-4ADA-8E71-53D92F66FE08}" type="slidenum">
              <a:rPr lang="en-GB" smtClean="0"/>
              <a:t>‹#›</a:t>
            </a:fld>
            <a:endParaRPr lang="en-GB"/>
          </a:p>
        </p:txBody>
      </p:sp>
    </p:spTree>
    <p:extLst>
      <p:ext uri="{BB962C8B-B14F-4D97-AF65-F5344CB8AC3E}">
        <p14:creationId xmlns:p14="http://schemas.microsoft.com/office/powerpoint/2010/main" val="21356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B910F00-CFC2-4048-A509-DDAB8015C015}" type="datetimeFigureOut">
              <a:rPr lang="en-GB" smtClean="0"/>
              <a:t>19/10/2020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0A5BAB3-663F-4ADA-8E71-53D92F66FE08}" type="slidenum">
              <a:rPr lang="en-GB" smtClean="0"/>
              <a:t>‹#›</a:t>
            </a:fld>
            <a:endParaRPr lang="en-GB"/>
          </a:p>
        </p:txBody>
      </p:sp>
    </p:spTree>
    <p:extLst>
      <p:ext uri="{BB962C8B-B14F-4D97-AF65-F5344CB8AC3E}">
        <p14:creationId xmlns:p14="http://schemas.microsoft.com/office/powerpoint/2010/main" val="3905127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910F00-CFC2-4048-A509-DDAB8015C015}" type="datetimeFigureOut">
              <a:rPr lang="en-GB" smtClean="0"/>
              <a:t>19/10/2020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0A5BAB3-663F-4ADA-8E71-53D92F66FE08}" type="slidenum">
              <a:rPr lang="en-GB" smtClean="0"/>
              <a:t>‹#›</a:t>
            </a:fld>
            <a:endParaRPr lang="en-GB"/>
          </a:p>
        </p:txBody>
      </p:sp>
    </p:spTree>
    <p:extLst>
      <p:ext uri="{BB962C8B-B14F-4D97-AF65-F5344CB8AC3E}">
        <p14:creationId xmlns:p14="http://schemas.microsoft.com/office/powerpoint/2010/main" val="4173773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B910F00-CFC2-4048-A509-DDAB8015C015}" type="datetimeFigureOut">
              <a:rPr lang="en-GB" smtClean="0"/>
              <a:t>19/10/2020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0A5BAB3-663F-4ADA-8E71-53D92F66FE08}" type="slidenum">
              <a:rPr lang="en-GB" smtClean="0"/>
              <a:t>‹#›</a:t>
            </a:fld>
            <a:endParaRPr lang="en-GB"/>
          </a:p>
        </p:txBody>
      </p:sp>
    </p:spTree>
    <p:extLst>
      <p:ext uri="{BB962C8B-B14F-4D97-AF65-F5344CB8AC3E}">
        <p14:creationId xmlns:p14="http://schemas.microsoft.com/office/powerpoint/2010/main" val="2565550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B910F00-CFC2-4048-A509-DDAB8015C015}" type="datetimeFigureOut">
              <a:rPr lang="en-GB" smtClean="0"/>
              <a:t>19/10/2020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0A5BAB3-663F-4ADA-8E71-53D92F66FE08}" type="slidenum">
              <a:rPr lang="en-GB" smtClean="0"/>
              <a:t>‹#›</a:t>
            </a:fld>
            <a:endParaRPr lang="en-GB"/>
          </a:p>
        </p:txBody>
      </p:sp>
    </p:spTree>
    <p:extLst>
      <p:ext uri="{BB962C8B-B14F-4D97-AF65-F5344CB8AC3E}">
        <p14:creationId xmlns:p14="http://schemas.microsoft.com/office/powerpoint/2010/main" val="1276452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B910F00-CFC2-4048-A509-DDAB8015C015}" type="datetimeFigureOut">
              <a:rPr lang="en-GB" smtClean="0"/>
              <a:t>19/10/2020</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0A5BAB3-663F-4ADA-8E71-53D92F66FE08}" type="slidenum">
              <a:rPr lang="en-GB" smtClean="0"/>
              <a:t>‹#›</a:t>
            </a:fld>
            <a:endParaRPr lang="en-GB"/>
          </a:p>
        </p:txBody>
      </p:sp>
    </p:spTree>
    <p:extLst>
      <p:ext uri="{BB962C8B-B14F-4D97-AF65-F5344CB8AC3E}">
        <p14:creationId xmlns:p14="http://schemas.microsoft.com/office/powerpoint/2010/main" val="255482588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hyperlink" Target="https://app.seesaw.me/#/login"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4899242" y="482281"/>
            <a:ext cx="1129954" cy="1546023"/>
          </a:xfrm>
          <a:prstGeom prst="rect">
            <a:avLst/>
          </a:prstGeom>
          <a:noFill/>
        </p:spPr>
      </p:pic>
      <p:sp>
        <p:nvSpPr>
          <p:cNvPr id="5" name="TextBox 4"/>
          <p:cNvSpPr txBox="1"/>
          <p:nvPr/>
        </p:nvSpPr>
        <p:spPr>
          <a:xfrm>
            <a:off x="2006014" y="2186247"/>
            <a:ext cx="6916189" cy="3046988"/>
          </a:xfrm>
          <a:prstGeom prst="rect">
            <a:avLst/>
          </a:prstGeom>
          <a:noFill/>
        </p:spPr>
        <p:txBody>
          <a:bodyPr wrap="square" rtlCol="0">
            <a:spAutoFit/>
          </a:bodyPr>
          <a:lstStyle/>
          <a:p>
            <a:pPr algn="ctr"/>
            <a:r>
              <a:rPr lang="en-GB" sz="4800" dirty="0" smtClean="0">
                <a:solidFill>
                  <a:srgbClr val="0070C0"/>
                </a:solidFill>
              </a:rPr>
              <a:t>Brownlow Fold </a:t>
            </a:r>
            <a:endParaRPr lang="en-GB" sz="4800" dirty="0">
              <a:solidFill>
                <a:srgbClr val="0070C0"/>
              </a:solidFill>
            </a:endParaRPr>
          </a:p>
          <a:p>
            <a:pPr algn="ctr"/>
            <a:endParaRPr lang="en-GB" sz="4800" dirty="0" smtClean="0">
              <a:solidFill>
                <a:srgbClr val="0070C0"/>
              </a:solidFill>
            </a:endParaRPr>
          </a:p>
          <a:p>
            <a:pPr algn="ctr"/>
            <a:r>
              <a:rPr lang="en-GB" sz="4800" dirty="0" smtClean="0">
                <a:solidFill>
                  <a:srgbClr val="0070C0"/>
                </a:solidFill>
              </a:rPr>
              <a:t>Seesaw </a:t>
            </a:r>
          </a:p>
          <a:p>
            <a:pPr algn="ctr"/>
            <a:r>
              <a:rPr lang="en-GB" sz="4800" dirty="0" smtClean="0">
                <a:solidFill>
                  <a:srgbClr val="0070C0"/>
                </a:solidFill>
              </a:rPr>
              <a:t>Parent Guide</a:t>
            </a:r>
          </a:p>
        </p:txBody>
      </p:sp>
      <p:pic>
        <p:nvPicPr>
          <p:cNvPr id="6" name="Picture 5"/>
          <p:cNvPicPr/>
          <p:nvPr/>
        </p:nvPicPr>
        <p:blipFill rotWithShape="1">
          <a:blip r:embed="rId3"/>
          <a:srcRect l="30275" t="2755" r="29140" b="42454"/>
          <a:stretch/>
        </p:blipFill>
        <p:spPr bwMode="auto">
          <a:xfrm>
            <a:off x="4536645" y="5233235"/>
            <a:ext cx="1854926" cy="139772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825029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0"/>
            <a:ext cx="8596668" cy="132080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smtClean="0"/>
              <a:t>Completing Activities on Seesaw</a:t>
            </a:r>
            <a:endParaRPr lang="en-GB" dirty="0"/>
          </a:p>
        </p:txBody>
      </p:sp>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6173509" y="2227741"/>
            <a:ext cx="1517061" cy="3486927"/>
          </a:xfrm>
          <a:prstGeom prst="rect">
            <a:avLst/>
          </a:prstGeom>
        </p:spPr>
      </p:pic>
      <p:sp>
        <p:nvSpPr>
          <p:cNvPr id="4" name="Rectangle 3"/>
          <p:cNvSpPr/>
          <p:nvPr/>
        </p:nvSpPr>
        <p:spPr>
          <a:xfrm>
            <a:off x="169816" y="1320800"/>
            <a:ext cx="9000309" cy="1200329"/>
          </a:xfrm>
          <a:prstGeom prst="rect">
            <a:avLst/>
          </a:prstGeom>
        </p:spPr>
        <p:txBody>
          <a:bodyPr wrap="square">
            <a:spAutoFit/>
          </a:bodyPr>
          <a:lstStyle/>
          <a:p>
            <a:r>
              <a:rPr lang="en-GB" sz="2400" dirty="0">
                <a:solidFill>
                  <a:schemeClr val="accent1"/>
                </a:solidFill>
                <a:latin typeface="+mj-lt"/>
                <a:ea typeface="Calibri" panose="020F0502020204030204" pitchFamily="34" charset="0"/>
                <a:cs typeface="Times New Roman" panose="02020603050405020304" pitchFamily="18" charset="0"/>
              </a:rPr>
              <a:t>Work uploaded to the journal can be edited, printed and deleted by clicking on the three dots under the work image and selecting the appropriate </a:t>
            </a:r>
            <a:r>
              <a:rPr lang="en-GB" sz="2400" dirty="0" smtClean="0">
                <a:solidFill>
                  <a:schemeClr val="accent1"/>
                </a:solidFill>
                <a:latin typeface="+mj-lt"/>
                <a:ea typeface="Calibri" panose="020F0502020204030204" pitchFamily="34" charset="0"/>
                <a:cs typeface="Times New Roman" panose="02020603050405020304" pitchFamily="18" charset="0"/>
              </a:rPr>
              <a:t>item.</a:t>
            </a:r>
            <a:endParaRPr lang="en-GB" sz="2400" dirty="0">
              <a:solidFill>
                <a:schemeClr val="accent1"/>
              </a:solidFill>
              <a:latin typeface="+mj-lt"/>
            </a:endParaRPr>
          </a:p>
        </p:txBody>
      </p:sp>
      <p:sp>
        <p:nvSpPr>
          <p:cNvPr id="5" name="Oval 4"/>
          <p:cNvSpPr/>
          <p:nvPr/>
        </p:nvSpPr>
        <p:spPr>
          <a:xfrm>
            <a:off x="7100970" y="5250839"/>
            <a:ext cx="653143" cy="613955"/>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489854" y="5571406"/>
            <a:ext cx="7093135" cy="1200329"/>
          </a:xfrm>
          <a:prstGeom prst="rect">
            <a:avLst/>
          </a:prstGeom>
        </p:spPr>
        <p:txBody>
          <a:bodyPr wrap="square">
            <a:spAutoFit/>
          </a:bodyPr>
          <a:lstStyle/>
          <a:p>
            <a:pPr>
              <a:spcAft>
                <a:spcPts val="0"/>
              </a:spcAft>
            </a:pPr>
            <a:r>
              <a:rPr lang="en-GB" sz="2400" u="sng" dirty="0">
                <a:solidFill>
                  <a:schemeClr val="accent1"/>
                </a:solidFill>
                <a:latin typeface="+mj-lt"/>
                <a:ea typeface="Calibri" panose="020F0502020204030204" pitchFamily="34" charset="0"/>
              </a:rPr>
              <a:t>Signing-Out</a:t>
            </a:r>
            <a:r>
              <a:rPr lang="en-GB" sz="2400" dirty="0">
                <a:solidFill>
                  <a:schemeClr val="accent1"/>
                </a:solidFill>
                <a:latin typeface="+mj-lt"/>
                <a:ea typeface="Calibri" panose="020F0502020204030204" pitchFamily="34" charset="0"/>
              </a:rPr>
              <a:t> - You can sign out of your child’s Seesaw account by clicking the named icon at the top left of the screen and selecting Sign out.</a:t>
            </a:r>
            <a:endParaRPr lang="en-GB" sz="2400" dirty="0">
              <a:solidFill>
                <a:schemeClr val="accent1"/>
              </a:solidFill>
              <a:effectLst/>
              <a:latin typeface="+mj-lt"/>
              <a:ea typeface="Calibri" panose="020F0502020204030204" pitchFamily="34" charset="0"/>
            </a:endParaRPr>
          </a:p>
        </p:txBody>
      </p:sp>
    </p:spTree>
    <p:extLst>
      <p:ext uri="{BB962C8B-B14F-4D97-AF65-F5344CB8AC3E}">
        <p14:creationId xmlns:p14="http://schemas.microsoft.com/office/powerpoint/2010/main" val="10417122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4846" y="4630282"/>
            <a:ext cx="8596668" cy="1320800"/>
          </a:xfrm>
        </p:spPr>
        <p:txBody>
          <a:bodyPr>
            <a:normAutofit/>
          </a:bodyPr>
          <a:lstStyle/>
          <a:p>
            <a:pPr algn="ctr"/>
            <a:r>
              <a:rPr lang="en-US" sz="2400" dirty="0" smtClean="0"/>
              <a:t>If you have any further questions please do not hesitate to contact your child’s class teacher.</a:t>
            </a:r>
            <a:endParaRPr lang="en-US" sz="2400" dirty="0"/>
          </a:p>
        </p:txBody>
      </p:sp>
      <p:pic>
        <p:nvPicPr>
          <p:cNvPr id="5" name="Picture 4" descr="580b585b2edbce24c47b24c2.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36159" y="5546134"/>
            <a:ext cx="2494042" cy="1311866"/>
          </a:xfrm>
          <a:prstGeom prst="rect">
            <a:avLst/>
          </a:prstGeom>
        </p:spPr>
      </p:pic>
      <p:sp>
        <p:nvSpPr>
          <p:cNvPr id="6" name="TextBox 1"/>
          <p:cNvSpPr txBox="1">
            <a:spLocks noChangeArrowheads="1"/>
          </p:cNvSpPr>
          <p:nvPr/>
        </p:nvSpPr>
        <p:spPr bwMode="auto">
          <a:xfrm>
            <a:off x="509451" y="846637"/>
            <a:ext cx="9222377" cy="37856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a:solidFill>
                  <a:schemeClr val="tx1"/>
                </a:solidFill>
                <a:latin typeface="Calibri" charset="0"/>
                <a:ea typeface="ＭＳ Ｐゴシック" charset="0"/>
                <a:cs typeface="Arial" charset="0"/>
              </a:defRPr>
            </a:lvl1pPr>
            <a:lvl2pPr marL="742950" indent="-285750" eaLnBrk="0" hangingPunct="0">
              <a:defRPr>
                <a:solidFill>
                  <a:schemeClr val="tx1"/>
                </a:solidFill>
                <a:latin typeface="Calibri" charset="0"/>
                <a:ea typeface="Arial" charset="0"/>
                <a:cs typeface="Arial" charset="0"/>
              </a:defRPr>
            </a:lvl2pPr>
            <a:lvl3pPr marL="1143000" indent="-228600" eaLnBrk="0" hangingPunct="0">
              <a:defRPr>
                <a:solidFill>
                  <a:schemeClr val="tx1"/>
                </a:solidFill>
                <a:latin typeface="Calibri" charset="0"/>
                <a:ea typeface="Arial" charset="0"/>
                <a:cs typeface="Arial" charset="0"/>
              </a:defRPr>
            </a:lvl3pPr>
            <a:lvl4pPr marL="1600200" indent="-228600" eaLnBrk="0" hangingPunct="0">
              <a:defRPr>
                <a:solidFill>
                  <a:schemeClr val="tx1"/>
                </a:solidFill>
                <a:latin typeface="Calibri" charset="0"/>
                <a:ea typeface="Arial" charset="0"/>
                <a:cs typeface="Arial" charset="0"/>
              </a:defRPr>
            </a:lvl4pPr>
            <a:lvl5pPr marL="2057400" indent="-228600" eaLnBrk="0" hangingPunct="0">
              <a:defRPr>
                <a:solidFill>
                  <a:schemeClr val="tx1"/>
                </a:solidFill>
                <a:latin typeface="Calibri" charset="0"/>
                <a:ea typeface="Arial" charset="0"/>
                <a:cs typeface="Arial" charset="0"/>
              </a:defRPr>
            </a:lvl5pPr>
            <a:lvl6pPr marL="2514600" indent="-228600" eaLnBrk="0" fontAlgn="base" hangingPunct="0">
              <a:spcBef>
                <a:spcPct val="0"/>
              </a:spcBef>
              <a:spcAft>
                <a:spcPct val="0"/>
              </a:spcAft>
              <a:defRPr>
                <a:solidFill>
                  <a:schemeClr val="tx1"/>
                </a:solidFill>
                <a:latin typeface="Calibri" charset="0"/>
                <a:ea typeface="Arial" charset="0"/>
                <a:cs typeface="Arial" charset="0"/>
              </a:defRPr>
            </a:lvl6pPr>
            <a:lvl7pPr marL="2971800" indent="-228600" eaLnBrk="0" fontAlgn="base" hangingPunct="0">
              <a:spcBef>
                <a:spcPct val="0"/>
              </a:spcBef>
              <a:spcAft>
                <a:spcPct val="0"/>
              </a:spcAft>
              <a:defRPr>
                <a:solidFill>
                  <a:schemeClr val="tx1"/>
                </a:solidFill>
                <a:latin typeface="Calibri" charset="0"/>
                <a:ea typeface="Arial" charset="0"/>
                <a:cs typeface="Arial" charset="0"/>
              </a:defRPr>
            </a:lvl7pPr>
            <a:lvl8pPr marL="3429000" indent="-228600" eaLnBrk="0" fontAlgn="base" hangingPunct="0">
              <a:spcBef>
                <a:spcPct val="0"/>
              </a:spcBef>
              <a:spcAft>
                <a:spcPct val="0"/>
              </a:spcAft>
              <a:defRPr>
                <a:solidFill>
                  <a:schemeClr val="tx1"/>
                </a:solidFill>
                <a:latin typeface="Calibri" charset="0"/>
                <a:ea typeface="Arial" charset="0"/>
                <a:cs typeface="Arial" charset="0"/>
              </a:defRPr>
            </a:lvl8pPr>
            <a:lvl9pPr marL="3886200" indent="-228600" eaLnBrk="0" fontAlgn="base" hangingPunct="0">
              <a:spcBef>
                <a:spcPct val="0"/>
              </a:spcBef>
              <a:spcAft>
                <a:spcPct val="0"/>
              </a:spcAft>
              <a:defRPr>
                <a:solidFill>
                  <a:schemeClr val="tx1"/>
                </a:solidFill>
                <a:latin typeface="Calibri" charset="0"/>
                <a:ea typeface="Arial" charset="0"/>
                <a:cs typeface="Arial" charset="0"/>
              </a:defRPr>
            </a:lvl9pPr>
          </a:lstStyle>
          <a:p>
            <a:pPr eaLnBrk="1" hangingPunct="1">
              <a:buFont typeface="Arial" charset="0"/>
              <a:buChar char="•"/>
            </a:pPr>
            <a:r>
              <a:rPr lang="en-GB" sz="2400" i="1" dirty="0">
                <a:solidFill>
                  <a:srgbClr val="3477B2"/>
                </a:solidFill>
                <a:latin typeface="+mn-lt"/>
                <a:ea typeface="Batang" charset="0"/>
                <a:cs typeface="Batang" charset="0"/>
              </a:rPr>
              <a:t>Make sure </a:t>
            </a:r>
            <a:r>
              <a:rPr lang="en-GB" sz="2400" i="1" dirty="0" smtClean="0">
                <a:solidFill>
                  <a:srgbClr val="3477B2"/>
                </a:solidFill>
                <a:latin typeface="+mn-lt"/>
                <a:ea typeface="Batang" charset="0"/>
                <a:cs typeface="Batang" charset="0"/>
              </a:rPr>
              <a:t>you have downloaded the app and logged in.</a:t>
            </a:r>
            <a:endParaRPr lang="en-GB" sz="2400" i="1" dirty="0">
              <a:solidFill>
                <a:srgbClr val="3477B2"/>
              </a:solidFill>
              <a:latin typeface="+mn-lt"/>
              <a:ea typeface="Batang" charset="0"/>
              <a:cs typeface="Batang" charset="0"/>
            </a:endParaRPr>
          </a:p>
          <a:p>
            <a:pPr eaLnBrk="1" hangingPunct="1">
              <a:buFont typeface="Arial" charset="0"/>
              <a:buChar char="•"/>
            </a:pPr>
            <a:r>
              <a:rPr lang="en-GB" sz="2400" i="1" dirty="0" smtClean="0">
                <a:solidFill>
                  <a:srgbClr val="3477B2"/>
                </a:solidFill>
                <a:latin typeface="+mn-lt"/>
                <a:ea typeface="Batang" charset="0"/>
                <a:cs typeface="Batang" charset="0"/>
              </a:rPr>
              <a:t>In the event of </a:t>
            </a:r>
            <a:r>
              <a:rPr lang="en-GB" sz="2400" i="1" dirty="0" smtClean="0">
                <a:solidFill>
                  <a:srgbClr val="3477B2"/>
                </a:solidFill>
                <a:latin typeface="+mn-lt"/>
                <a:ea typeface="Batang" charset="0"/>
                <a:cs typeface="Batang" charset="0"/>
              </a:rPr>
              <a:t>individual pupil self isolation, a </a:t>
            </a:r>
            <a:r>
              <a:rPr lang="en-GB" sz="2400" i="1" dirty="0" smtClean="0">
                <a:solidFill>
                  <a:srgbClr val="3477B2"/>
                </a:solidFill>
                <a:latin typeface="+mn-lt"/>
                <a:ea typeface="Batang" charset="0"/>
                <a:cs typeface="Batang" charset="0"/>
              </a:rPr>
              <a:t>school or bubble closure ensure your child logs in and uses Seesaw everyday.</a:t>
            </a:r>
            <a:endParaRPr lang="en-GB" sz="2400" i="1" dirty="0">
              <a:solidFill>
                <a:srgbClr val="3477B2"/>
              </a:solidFill>
              <a:latin typeface="+mn-lt"/>
              <a:ea typeface="Batang" charset="0"/>
              <a:cs typeface="Batang" charset="0"/>
            </a:endParaRPr>
          </a:p>
          <a:p>
            <a:pPr eaLnBrk="1" hangingPunct="1">
              <a:buFont typeface="Arial" charset="0"/>
              <a:buChar char="•"/>
            </a:pPr>
            <a:r>
              <a:rPr lang="en-GB" sz="2400" i="1" dirty="0" smtClean="0">
                <a:solidFill>
                  <a:srgbClr val="3477B2"/>
                </a:solidFill>
                <a:latin typeface="+mn-lt"/>
                <a:ea typeface="Batang" charset="0"/>
                <a:cs typeface="Batang" charset="0"/>
              </a:rPr>
              <a:t>Add your remote learning work for the teacher to see.</a:t>
            </a:r>
          </a:p>
          <a:p>
            <a:pPr eaLnBrk="1" hangingPunct="1">
              <a:buFont typeface="Arial" charset="0"/>
              <a:buChar char="•"/>
            </a:pPr>
            <a:r>
              <a:rPr lang="en-GB" sz="2400" i="1" dirty="0" smtClean="0">
                <a:solidFill>
                  <a:srgbClr val="3477B2"/>
                </a:solidFill>
                <a:latin typeface="+mn-lt"/>
                <a:ea typeface="Batang" charset="0"/>
                <a:cs typeface="Batang" charset="0"/>
              </a:rPr>
              <a:t>Comment and respond to your teacher throughout the day.</a:t>
            </a:r>
          </a:p>
          <a:p>
            <a:pPr eaLnBrk="1" hangingPunct="1">
              <a:buFont typeface="Arial" charset="0"/>
              <a:buChar char="•"/>
            </a:pPr>
            <a:r>
              <a:rPr lang="en-GB" sz="2400" i="1" dirty="0" smtClean="0">
                <a:solidFill>
                  <a:srgbClr val="3477B2"/>
                </a:solidFill>
                <a:latin typeface="+mn-lt"/>
                <a:ea typeface="Batang" charset="0"/>
                <a:cs typeface="Batang" charset="0"/>
              </a:rPr>
              <a:t>Seesaw will be used, just like we are still in the classroom with our friends and teachers. It is imperative that every child in the class joins in and completes the work on a daily basis.</a:t>
            </a:r>
            <a:endParaRPr lang="en-GB" sz="2400" i="1" dirty="0">
              <a:solidFill>
                <a:srgbClr val="3477B2"/>
              </a:solidFill>
              <a:latin typeface="+mn-lt"/>
              <a:ea typeface="Batang" charset="0"/>
              <a:cs typeface="Batang" charset="0"/>
            </a:endParaRPr>
          </a:p>
          <a:p>
            <a:pPr marL="0" indent="0" eaLnBrk="1" hangingPunct="1"/>
            <a:endParaRPr lang="en-GB" sz="2400" dirty="0">
              <a:solidFill>
                <a:srgbClr val="3477B2"/>
              </a:solidFill>
              <a:latin typeface="+mn-lt"/>
              <a:ea typeface="Batang" charset="0"/>
              <a:cs typeface="Batang" charset="0"/>
            </a:endParaRPr>
          </a:p>
        </p:txBody>
      </p:sp>
      <p:sp>
        <p:nvSpPr>
          <p:cNvPr id="7" name="Title 1"/>
          <p:cNvSpPr txBox="1">
            <a:spLocks/>
          </p:cNvSpPr>
          <p:nvPr/>
        </p:nvSpPr>
        <p:spPr>
          <a:xfrm>
            <a:off x="215534" y="186237"/>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Main Message…</a:t>
            </a:r>
          </a:p>
          <a:p>
            <a:endParaRPr lang="en-US" dirty="0"/>
          </a:p>
        </p:txBody>
      </p:sp>
    </p:spTree>
    <p:extLst>
      <p:ext uri="{BB962C8B-B14F-4D97-AF65-F5344CB8AC3E}">
        <p14:creationId xmlns:p14="http://schemas.microsoft.com/office/powerpoint/2010/main" val="14678295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596668" cy="1320800"/>
          </a:xfrm>
        </p:spPr>
        <p:txBody>
          <a:bodyPr>
            <a:normAutofit/>
          </a:bodyPr>
          <a:lstStyle/>
          <a:p>
            <a:r>
              <a:rPr lang="en-US" dirty="0" smtClean="0"/>
              <a:t>What is Seesaw?</a:t>
            </a:r>
            <a:endParaRPr lang="en-US" dirty="0"/>
          </a:p>
        </p:txBody>
      </p:sp>
      <p:sp>
        <p:nvSpPr>
          <p:cNvPr id="3" name="TextBox 2"/>
          <p:cNvSpPr txBox="1"/>
          <p:nvPr/>
        </p:nvSpPr>
        <p:spPr>
          <a:xfrm>
            <a:off x="234576" y="1270000"/>
            <a:ext cx="9482183" cy="6001643"/>
          </a:xfrm>
          <a:prstGeom prst="rect">
            <a:avLst/>
          </a:prstGeom>
          <a:noFill/>
        </p:spPr>
        <p:txBody>
          <a:bodyPr wrap="square" rtlCol="0">
            <a:spAutoFit/>
          </a:bodyPr>
          <a:lstStyle/>
          <a:p>
            <a:pPr marL="285750" indent="-285750">
              <a:buFont typeface="Arial"/>
              <a:buChar char="•"/>
            </a:pPr>
            <a:r>
              <a:rPr lang="en-US" sz="2400" dirty="0" smtClean="0">
                <a:solidFill>
                  <a:srgbClr val="0070C0"/>
                </a:solidFill>
              </a:rPr>
              <a:t>Seesaw is </a:t>
            </a:r>
            <a:r>
              <a:rPr lang="en-GB" sz="2400" dirty="0">
                <a:solidFill>
                  <a:srgbClr val="0070C0"/>
                </a:solidFill>
              </a:rPr>
              <a:t>is a platform </a:t>
            </a:r>
            <a:r>
              <a:rPr lang="en-GB" sz="2400" dirty="0" smtClean="0">
                <a:solidFill>
                  <a:srgbClr val="0070C0"/>
                </a:solidFill>
              </a:rPr>
              <a:t>for remote education during school or bubble closures. </a:t>
            </a:r>
          </a:p>
          <a:p>
            <a:endParaRPr lang="en-GB" sz="2400" dirty="0" smtClean="0">
              <a:solidFill>
                <a:srgbClr val="0070C0"/>
              </a:solidFill>
            </a:endParaRPr>
          </a:p>
          <a:p>
            <a:pPr marL="285750" indent="-285750">
              <a:buFont typeface="Arial"/>
              <a:buChar char="•"/>
            </a:pPr>
            <a:r>
              <a:rPr lang="en-GB" sz="2400" dirty="0" smtClean="0">
                <a:solidFill>
                  <a:srgbClr val="0070C0"/>
                </a:solidFill>
              </a:rPr>
              <a:t>Teachers can upload daily work and activities to empower the children </a:t>
            </a:r>
            <a:r>
              <a:rPr lang="en-GB" sz="2400" dirty="0">
                <a:solidFill>
                  <a:srgbClr val="0070C0"/>
                </a:solidFill>
              </a:rPr>
              <a:t>to create, reflect, share, and collaborate. </a:t>
            </a:r>
            <a:endParaRPr lang="en-GB" sz="2400" dirty="0" smtClean="0">
              <a:solidFill>
                <a:srgbClr val="0070C0"/>
              </a:solidFill>
            </a:endParaRPr>
          </a:p>
          <a:p>
            <a:endParaRPr lang="en-GB" sz="2400" dirty="0" smtClean="0">
              <a:solidFill>
                <a:srgbClr val="0070C0"/>
              </a:solidFill>
            </a:endParaRPr>
          </a:p>
          <a:p>
            <a:pPr marL="285750" indent="-285750">
              <a:buFont typeface="Arial"/>
              <a:buChar char="•"/>
            </a:pPr>
            <a:r>
              <a:rPr lang="en-GB" sz="2400" dirty="0" smtClean="0">
                <a:solidFill>
                  <a:srgbClr val="0070C0"/>
                </a:solidFill>
              </a:rPr>
              <a:t>Children can </a:t>
            </a:r>
            <a:r>
              <a:rPr lang="en-GB" sz="2400" dirty="0">
                <a:solidFill>
                  <a:srgbClr val="0070C0"/>
                </a:solidFill>
              </a:rPr>
              <a:t>“show what they know” using photos, videos, drawings, text, PDFs, and links. </a:t>
            </a:r>
            <a:endParaRPr lang="en-GB" sz="2400" dirty="0" smtClean="0">
              <a:solidFill>
                <a:srgbClr val="0070C0"/>
              </a:solidFill>
            </a:endParaRPr>
          </a:p>
          <a:p>
            <a:endParaRPr lang="en-GB" sz="2400" dirty="0" smtClean="0">
              <a:solidFill>
                <a:srgbClr val="0070C0"/>
              </a:solidFill>
            </a:endParaRPr>
          </a:p>
          <a:p>
            <a:pPr marL="285750" indent="-285750">
              <a:buFont typeface="Arial"/>
              <a:buChar char="•"/>
            </a:pPr>
            <a:r>
              <a:rPr lang="en-GB" sz="2400" dirty="0" smtClean="0">
                <a:solidFill>
                  <a:srgbClr val="0070C0"/>
                </a:solidFill>
              </a:rPr>
              <a:t>It allows us to gather children’s </a:t>
            </a:r>
            <a:r>
              <a:rPr lang="en-GB" sz="2400" dirty="0">
                <a:solidFill>
                  <a:srgbClr val="0070C0"/>
                </a:solidFill>
              </a:rPr>
              <a:t>work in one place and share with families, and nothing is shared without teacher approval</a:t>
            </a:r>
            <a:r>
              <a:rPr lang="en-GB" sz="2400" dirty="0" smtClean="0">
                <a:solidFill>
                  <a:srgbClr val="0070C0"/>
                </a:solidFill>
              </a:rPr>
              <a:t>.</a:t>
            </a:r>
          </a:p>
          <a:p>
            <a:pPr marL="285750" indent="-285750">
              <a:buFont typeface="Arial"/>
              <a:buChar char="•"/>
            </a:pPr>
            <a:endParaRPr lang="en-GB" sz="2400" dirty="0">
              <a:solidFill>
                <a:srgbClr val="0070C0"/>
              </a:solidFill>
            </a:endParaRPr>
          </a:p>
          <a:p>
            <a:pPr marL="285750" indent="-285750">
              <a:buFont typeface="Arial"/>
              <a:buChar char="•"/>
            </a:pPr>
            <a:r>
              <a:rPr lang="en-GB" sz="2400" dirty="0" smtClean="0">
                <a:solidFill>
                  <a:srgbClr val="0070C0"/>
                </a:solidFill>
              </a:rPr>
              <a:t>Teachers are able to provide feedback to individual children about their learning so far, as well as give next steps and personalised challenges.</a:t>
            </a:r>
            <a:endParaRPr lang="en-US" sz="2400" dirty="0" smtClean="0">
              <a:solidFill>
                <a:srgbClr val="0070C0"/>
              </a:solidFill>
            </a:endParaRPr>
          </a:p>
          <a:p>
            <a:endParaRPr lang="en-US" sz="2400" dirty="0">
              <a:solidFill>
                <a:srgbClr val="0070C0"/>
              </a:solidFill>
            </a:endParaRPr>
          </a:p>
        </p:txBody>
      </p:sp>
      <p:pic>
        <p:nvPicPr>
          <p:cNvPr id="5" name="Picture 4"/>
          <p:cNvPicPr/>
          <p:nvPr/>
        </p:nvPicPr>
        <p:blipFill rotWithShape="1">
          <a:blip r:embed="rId2"/>
          <a:srcRect l="30560" t="3267" r="29141" b="42455"/>
          <a:stretch/>
        </p:blipFill>
        <p:spPr bwMode="auto">
          <a:xfrm>
            <a:off x="7865907" y="85635"/>
            <a:ext cx="1461521" cy="109873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3027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757" y="108856"/>
            <a:ext cx="8596668" cy="1320800"/>
          </a:xfrm>
        </p:spPr>
        <p:txBody>
          <a:bodyPr>
            <a:normAutofit/>
          </a:bodyPr>
          <a:lstStyle/>
          <a:p>
            <a:r>
              <a:rPr lang="en-US" dirty="0" smtClean="0"/>
              <a:t>How you can use it at home…</a:t>
            </a:r>
            <a:endParaRPr lang="en-US" dirty="0"/>
          </a:p>
        </p:txBody>
      </p:sp>
      <p:sp>
        <p:nvSpPr>
          <p:cNvPr id="3" name="TextBox 2"/>
          <p:cNvSpPr txBox="1"/>
          <p:nvPr/>
        </p:nvSpPr>
        <p:spPr>
          <a:xfrm>
            <a:off x="141758" y="874521"/>
            <a:ext cx="9786014" cy="5632311"/>
          </a:xfrm>
          <a:prstGeom prst="rect">
            <a:avLst/>
          </a:prstGeom>
          <a:noFill/>
        </p:spPr>
        <p:txBody>
          <a:bodyPr wrap="square" rtlCol="0">
            <a:spAutoFit/>
          </a:bodyPr>
          <a:lstStyle/>
          <a:p>
            <a:pPr marL="285750" indent="-285750">
              <a:buFont typeface="Arial"/>
              <a:buChar char="•"/>
            </a:pPr>
            <a:r>
              <a:rPr lang="en-US" sz="2400" dirty="0" smtClean="0">
                <a:solidFill>
                  <a:srgbClr val="3477B2"/>
                </a:solidFill>
              </a:rPr>
              <a:t>Seesaw is to be downloaded on your devices so you are ready to use it with your children in the event of a bubble or whole school closure.</a:t>
            </a:r>
          </a:p>
          <a:p>
            <a:pPr marL="285750" indent="-285750">
              <a:buFont typeface="Arial"/>
              <a:buChar char="•"/>
            </a:pPr>
            <a:endParaRPr lang="en-US" sz="2400" dirty="0">
              <a:solidFill>
                <a:srgbClr val="3477B2"/>
              </a:solidFill>
            </a:endParaRPr>
          </a:p>
          <a:p>
            <a:pPr marL="285750" indent="-285750">
              <a:buFont typeface="Arial"/>
              <a:buChar char="•"/>
            </a:pPr>
            <a:r>
              <a:rPr lang="en-US" sz="2400" dirty="0" smtClean="0">
                <a:solidFill>
                  <a:srgbClr val="3477B2"/>
                </a:solidFill>
              </a:rPr>
              <a:t>Children will be expected to log on to Seesaw and work through the activities provided by their teacher each day that they are accessing remote learning.</a:t>
            </a:r>
          </a:p>
          <a:p>
            <a:pPr marL="285750" indent="-285750">
              <a:buFont typeface="Arial"/>
              <a:buChar char="•"/>
            </a:pPr>
            <a:endParaRPr lang="en-US" sz="2400" dirty="0">
              <a:solidFill>
                <a:srgbClr val="3477B2"/>
              </a:solidFill>
            </a:endParaRPr>
          </a:p>
          <a:p>
            <a:pPr marL="285750" indent="-285750">
              <a:buFont typeface="Arial"/>
              <a:buChar char="•"/>
            </a:pPr>
            <a:r>
              <a:rPr lang="en-US" sz="2400" dirty="0" smtClean="0">
                <a:solidFill>
                  <a:srgbClr val="3477B2"/>
                </a:solidFill>
              </a:rPr>
              <a:t>Children </a:t>
            </a:r>
            <a:r>
              <a:rPr lang="en-US" sz="2400" dirty="0" smtClean="0">
                <a:solidFill>
                  <a:srgbClr val="3477B2"/>
                </a:solidFill>
              </a:rPr>
              <a:t>need to record their work in their </a:t>
            </a:r>
            <a:r>
              <a:rPr lang="en-US" sz="2400" dirty="0" smtClean="0">
                <a:solidFill>
                  <a:srgbClr val="3477B2"/>
                </a:solidFill>
              </a:rPr>
              <a:t>remote education purple </a:t>
            </a:r>
            <a:r>
              <a:rPr lang="en-US" sz="2400" dirty="0" smtClean="0">
                <a:solidFill>
                  <a:srgbClr val="3477B2"/>
                </a:solidFill>
              </a:rPr>
              <a:t>book and upload this to Seesaw .</a:t>
            </a:r>
            <a:endParaRPr lang="en-US" sz="2400" dirty="0" smtClean="0">
              <a:solidFill>
                <a:srgbClr val="3477B2"/>
              </a:solidFill>
            </a:endParaRPr>
          </a:p>
          <a:p>
            <a:pPr marL="285750" indent="-285750">
              <a:buFont typeface="Arial"/>
              <a:buChar char="•"/>
            </a:pPr>
            <a:endParaRPr lang="en-US" sz="2400" dirty="0">
              <a:solidFill>
                <a:srgbClr val="3477B2"/>
              </a:solidFill>
            </a:endParaRPr>
          </a:p>
          <a:p>
            <a:pPr marL="285750" indent="-285750">
              <a:buFont typeface="Arial"/>
              <a:buChar char="•"/>
            </a:pPr>
            <a:r>
              <a:rPr lang="en-US" sz="2400" dirty="0" smtClean="0">
                <a:solidFill>
                  <a:srgbClr val="3477B2"/>
                </a:solidFill>
              </a:rPr>
              <a:t>Your child’s teacher will be able to communicate with your child about their learning everyday.</a:t>
            </a:r>
          </a:p>
          <a:p>
            <a:endParaRPr lang="en-US" sz="2400" dirty="0" smtClean="0">
              <a:solidFill>
                <a:srgbClr val="3477B2"/>
              </a:solidFill>
            </a:endParaRPr>
          </a:p>
          <a:p>
            <a:endParaRPr lang="en-US" sz="2400" dirty="0">
              <a:solidFill>
                <a:srgbClr val="3477B2"/>
              </a:solidFill>
            </a:endParaRPr>
          </a:p>
        </p:txBody>
      </p:sp>
      <p:pic>
        <p:nvPicPr>
          <p:cNvPr id="6" name="Picture 5"/>
          <p:cNvPicPr/>
          <p:nvPr/>
        </p:nvPicPr>
        <p:blipFill rotWithShape="1">
          <a:blip r:embed="rId2"/>
          <a:srcRect l="26756" r="27709" b="36310"/>
          <a:stretch/>
        </p:blipFill>
        <p:spPr bwMode="auto">
          <a:xfrm>
            <a:off x="4429612" y="5951696"/>
            <a:ext cx="1092109" cy="83316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94690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776" y="243969"/>
            <a:ext cx="8596668" cy="1320800"/>
          </a:xfrm>
        </p:spPr>
        <p:txBody>
          <a:bodyPr>
            <a:normAutofit/>
          </a:bodyPr>
          <a:lstStyle/>
          <a:p>
            <a:r>
              <a:rPr lang="en-US" dirty="0" smtClean="0"/>
              <a:t>Safe Usage</a:t>
            </a:r>
            <a:endParaRPr lang="en-US" dirty="0"/>
          </a:p>
        </p:txBody>
      </p:sp>
      <p:sp>
        <p:nvSpPr>
          <p:cNvPr id="3" name="TextBox 2"/>
          <p:cNvSpPr txBox="1"/>
          <p:nvPr/>
        </p:nvSpPr>
        <p:spPr>
          <a:xfrm>
            <a:off x="305800" y="1278747"/>
            <a:ext cx="9482183" cy="3046988"/>
          </a:xfrm>
          <a:prstGeom prst="rect">
            <a:avLst/>
          </a:prstGeom>
          <a:noFill/>
        </p:spPr>
        <p:txBody>
          <a:bodyPr wrap="square" rtlCol="0">
            <a:spAutoFit/>
          </a:bodyPr>
          <a:lstStyle/>
          <a:p>
            <a:pPr algn="ctr"/>
            <a:r>
              <a:rPr lang="en-US" sz="2400" b="1" i="1" dirty="0" smtClean="0">
                <a:solidFill>
                  <a:schemeClr val="accent2">
                    <a:lumMod val="75000"/>
                  </a:schemeClr>
                </a:solidFill>
              </a:rPr>
              <a:t>No information from Seesaw can be, or is to be shared with any other people, or published in any way.</a:t>
            </a:r>
          </a:p>
          <a:p>
            <a:pPr marL="285750" indent="-285750">
              <a:buFont typeface="Arial"/>
              <a:buChar char="•"/>
            </a:pPr>
            <a:endParaRPr lang="en-US" sz="2400" dirty="0" smtClean="0">
              <a:solidFill>
                <a:schemeClr val="accent2">
                  <a:lumMod val="75000"/>
                </a:schemeClr>
              </a:solidFill>
            </a:endParaRPr>
          </a:p>
          <a:p>
            <a:pPr marL="285750" indent="-285750">
              <a:buFont typeface="Arial"/>
              <a:buChar char="•"/>
            </a:pPr>
            <a:r>
              <a:rPr lang="en-US" sz="2400" dirty="0">
                <a:solidFill>
                  <a:schemeClr val="accent2">
                    <a:lumMod val="75000"/>
                  </a:schemeClr>
                </a:solidFill>
              </a:rPr>
              <a:t>P</a:t>
            </a:r>
            <a:r>
              <a:rPr lang="en-US" sz="2400" dirty="0" smtClean="0">
                <a:solidFill>
                  <a:schemeClr val="accent2">
                    <a:lumMod val="75000"/>
                  </a:schemeClr>
                </a:solidFill>
              </a:rPr>
              <a:t>hotographs or videos cannot be posted on social media or displayed in public places.</a:t>
            </a:r>
          </a:p>
          <a:p>
            <a:pPr marL="285750" indent="-285750">
              <a:buFont typeface="Arial"/>
              <a:buChar char="•"/>
            </a:pPr>
            <a:endParaRPr lang="en-US" sz="2400" dirty="0" smtClean="0">
              <a:solidFill>
                <a:schemeClr val="accent2">
                  <a:lumMod val="75000"/>
                </a:schemeClr>
              </a:solidFill>
            </a:endParaRPr>
          </a:p>
          <a:p>
            <a:pPr marL="285750" indent="-285750">
              <a:buFont typeface="Arial"/>
              <a:buChar char="•"/>
            </a:pPr>
            <a:r>
              <a:rPr lang="en-US" sz="2400" dirty="0" smtClean="0">
                <a:solidFill>
                  <a:schemeClr val="accent2">
                    <a:lumMod val="75000"/>
                  </a:schemeClr>
                </a:solidFill>
              </a:rPr>
              <a:t>Misuse of Seesaw will result in withdrawal of your account.</a:t>
            </a:r>
          </a:p>
          <a:p>
            <a:endParaRPr lang="en-US" sz="2400" dirty="0">
              <a:solidFill>
                <a:schemeClr val="accent2">
                  <a:lumMod val="75000"/>
                </a:schemeClr>
              </a:solidFill>
            </a:endParaRPr>
          </a:p>
        </p:txBody>
      </p:sp>
      <p:pic>
        <p:nvPicPr>
          <p:cNvPr id="4" name="Picture 3" descr="742e9bd9-c8a8-43f9-b579-f4faf45127b5-larg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5594" y="4753212"/>
            <a:ext cx="2937082" cy="1931831"/>
          </a:xfrm>
          <a:prstGeom prst="rect">
            <a:avLst/>
          </a:prstGeom>
        </p:spPr>
      </p:pic>
    </p:spTree>
    <p:extLst>
      <p:ext uri="{BB962C8B-B14F-4D97-AF65-F5344CB8AC3E}">
        <p14:creationId xmlns:p14="http://schemas.microsoft.com/office/powerpoint/2010/main" val="4946907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534" y="186237"/>
            <a:ext cx="8596668" cy="1320800"/>
          </a:xfrm>
        </p:spPr>
        <p:txBody>
          <a:bodyPr>
            <a:normAutofit/>
          </a:bodyPr>
          <a:lstStyle/>
          <a:p>
            <a:r>
              <a:rPr lang="en-US" dirty="0" smtClean="0"/>
              <a:t>Seesaw – Account Activation</a:t>
            </a:r>
            <a:endParaRPr lang="en-US" dirty="0"/>
          </a:p>
        </p:txBody>
      </p:sp>
      <p:pic>
        <p:nvPicPr>
          <p:cNvPr id="9" name="Picture 8"/>
          <p:cNvPicPr/>
          <p:nvPr/>
        </p:nvPicPr>
        <p:blipFill>
          <a:blip r:embed="rId2"/>
          <a:stretch>
            <a:fillRect/>
          </a:stretch>
        </p:blipFill>
        <p:spPr>
          <a:xfrm>
            <a:off x="3760353" y="4688386"/>
            <a:ext cx="2289492" cy="2169614"/>
          </a:xfrm>
          <a:prstGeom prst="rect">
            <a:avLst/>
          </a:prstGeom>
        </p:spPr>
      </p:pic>
      <p:sp>
        <p:nvSpPr>
          <p:cNvPr id="3" name="Rectangle 2"/>
          <p:cNvSpPr>
            <a:spLocks noChangeArrowheads="1"/>
          </p:cNvSpPr>
          <p:nvPr/>
        </p:nvSpPr>
        <p:spPr bwMode="auto">
          <a:xfrm>
            <a:off x="313509" y="1421620"/>
            <a:ext cx="683232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400" b="0" i="0" u="none" strike="noStrike" cap="none" normalizeH="0" baseline="0" dirty="0" smtClean="0">
                <a:ln>
                  <a:noFill/>
                </a:ln>
                <a:solidFill>
                  <a:srgbClr val="0070C0"/>
                </a:solidFill>
                <a:effectLst/>
                <a:ea typeface="Calibri" panose="020F0502020204030204" pitchFamily="34" charset="0"/>
                <a:cs typeface="Times New Roman" panose="02020603050405020304" pitchFamily="18" charset="0"/>
              </a:rPr>
              <a:t>First log in either using the Seesaw Family app -</a:t>
            </a:r>
            <a:endParaRPr kumimoji="0" lang="en-GB" altLang="en-US" sz="2400" b="0" i="0" u="none" strike="noStrike" cap="none" normalizeH="0" baseline="0" dirty="0" smtClean="0">
              <a:ln>
                <a:noFill/>
              </a:ln>
              <a:solidFill>
                <a:srgbClr val="0070C0"/>
              </a:solidFill>
              <a:effectLst/>
            </a:endParaRPr>
          </a:p>
        </p:txBody>
      </p:sp>
      <p:pic>
        <p:nvPicPr>
          <p:cNvPr id="1025"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3804" y="1084920"/>
            <a:ext cx="1234630" cy="113506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215534" y="1947007"/>
            <a:ext cx="9379131"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2400" b="0" i="0" u="none" strike="noStrike" cap="none" normalizeH="0" baseline="0" dirty="0" smtClean="0">
                <a:ln>
                  <a:noFill/>
                </a:ln>
                <a:solidFill>
                  <a:srgbClr val="0070C0"/>
                </a:solidFill>
                <a:effectLst/>
                <a:ea typeface="Calibri" panose="020F0502020204030204" pitchFamily="34" charset="0"/>
                <a:cs typeface="Times New Roman" panose="02020603050405020304" pitchFamily="18" charset="0"/>
              </a:rPr>
              <a:t>or through the Seesaw website </a:t>
            </a:r>
          </a:p>
          <a:p>
            <a:pPr marL="0" marR="0" lvl="0" indent="0" algn="ctr" defTabSz="914400" rtl="0" eaLnBrk="0" fontAlgn="base" latinLnBrk="0" hangingPunct="0">
              <a:lnSpc>
                <a:spcPct val="100000"/>
              </a:lnSpc>
              <a:spcBef>
                <a:spcPct val="0"/>
              </a:spcBef>
              <a:spcAft>
                <a:spcPct val="0"/>
              </a:spcAft>
              <a:buClrTx/>
              <a:buSzTx/>
              <a:buFontTx/>
              <a:buNone/>
              <a:tabLst/>
            </a:pPr>
            <a:endParaRPr lang="en-GB" altLang="en-US" sz="2400" dirty="0">
              <a:solidFill>
                <a:srgbClr val="0070C0"/>
              </a:solidFill>
              <a:ea typeface="Calibri" panose="020F0502020204030204" pitchFamily="34" charset="0"/>
              <a:cs typeface="Times New Roman" panose="02020603050405020304" pitchFamily="18" charset="0"/>
              <a:hlinkClick r:id="rId4"/>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2400" b="0" i="0" u="none" strike="noStrike" cap="none" normalizeH="0" baseline="0" dirty="0" smtClean="0">
                <a:ln>
                  <a:noFill/>
                </a:ln>
                <a:solidFill>
                  <a:srgbClr val="0070C0"/>
                </a:solidFill>
                <a:effectLst/>
                <a:ea typeface="Calibri" panose="020F0502020204030204" pitchFamily="34" charset="0"/>
                <a:cs typeface="Times New Roman" panose="02020603050405020304" pitchFamily="18" charset="0"/>
                <a:hlinkClick r:id="rId4"/>
              </a:rPr>
              <a:t>https://app.seesaw.me/#/login</a:t>
            </a:r>
            <a:endParaRPr lang="en-GB" altLang="en-US" sz="2400" dirty="0">
              <a:solidFill>
                <a:srgbClr val="0070C0"/>
              </a:solidFill>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GB" altLang="en-US" sz="2400" b="0" i="0" u="none" strike="noStrike" cap="none" normalizeH="0" baseline="0" dirty="0" smtClean="0">
              <a:ln>
                <a:noFill/>
              </a:ln>
              <a:solidFill>
                <a:srgbClr val="0070C0"/>
              </a:solidFill>
              <a:effectLst/>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GB" altLang="en-US" sz="2400" b="0" i="0" u="none" strike="noStrike" cap="none" normalizeH="0" baseline="0" dirty="0" smtClean="0">
              <a:ln>
                <a:noFill/>
              </a:ln>
              <a:solidFill>
                <a:srgbClr val="0070C0"/>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2400" b="0" i="0" u="none" strike="noStrike" cap="none" normalizeH="0" baseline="0" dirty="0" smtClean="0">
                <a:ln>
                  <a:noFill/>
                </a:ln>
                <a:solidFill>
                  <a:srgbClr val="0070C0"/>
                </a:solidFill>
                <a:effectLst/>
                <a:ea typeface="Calibri" panose="020F0502020204030204" pitchFamily="34" charset="0"/>
                <a:cs typeface="Times New Roman" panose="02020603050405020304" pitchFamily="18" charset="0"/>
              </a:rPr>
              <a:t>Select ‘I’m a Student’ and add your log in details the class teacher has provided.</a:t>
            </a:r>
            <a:endParaRPr kumimoji="0" lang="en-GB" altLang="en-US" sz="2400" b="0" i="0" u="none" strike="noStrike" cap="none" normalizeH="0" baseline="0" dirty="0" smtClean="0">
              <a:ln>
                <a:noFill/>
              </a:ln>
              <a:solidFill>
                <a:srgbClr val="0070C0"/>
              </a:solidFill>
              <a:effectLst/>
            </a:endParaRPr>
          </a:p>
        </p:txBody>
      </p:sp>
    </p:spTree>
    <p:extLst>
      <p:ext uri="{BB962C8B-B14F-4D97-AF65-F5344CB8AC3E}">
        <p14:creationId xmlns:p14="http://schemas.microsoft.com/office/powerpoint/2010/main" val="494690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910"/>
            <a:ext cx="11637332" cy="1320800"/>
          </a:xfrm>
        </p:spPr>
        <p:txBody>
          <a:bodyPr>
            <a:normAutofit/>
          </a:bodyPr>
          <a:lstStyle/>
          <a:p>
            <a:r>
              <a:rPr lang="en-US" dirty="0" smtClean="0"/>
              <a:t>How do I use Seesaw?</a:t>
            </a:r>
            <a:endParaRPr lang="en-US" dirty="0"/>
          </a:p>
        </p:txBody>
      </p:sp>
      <p:sp>
        <p:nvSpPr>
          <p:cNvPr id="4" name="TextBox 3"/>
          <p:cNvSpPr txBox="1"/>
          <p:nvPr/>
        </p:nvSpPr>
        <p:spPr>
          <a:xfrm>
            <a:off x="492034" y="909509"/>
            <a:ext cx="6766559" cy="369332"/>
          </a:xfrm>
          <a:prstGeom prst="rect">
            <a:avLst/>
          </a:prstGeom>
          <a:noFill/>
        </p:spPr>
        <p:txBody>
          <a:bodyPr wrap="square" rtlCol="0">
            <a:spAutoFit/>
          </a:bodyPr>
          <a:lstStyle/>
          <a:p>
            <a:r>
              <a:rPr lang="en-GB" dirty="0" smtClean="0">
                <a:solidFill>
                  <a:srgbClr val="0070C0"/>
                </a:solidFill>
              </a:rPr>
              <a:t>Once logged in to Seesaw you will see your child's homepage - </a:t>
            </a:r>
            <a:endParaRPr lang="en-GB" dirty="0">
              <a:solidFill>
                <a:srgbClr val="0070C0"/>
              </a:solidFill>
            </a:endParaRPr>
          </a:p>
        </p:txBody>
      </p:sp>
      <p:pic>
        <p:nvPicPr>
          <p:cNvPr id="2052" name="Picture 2051"/>
          <p:cNvPicPr>
            <a:picLocks noChangeAspect="1"/>
          </p:cNvPicPr>
          <p:nvPr/>
        </p:nvPicPr>
        <p:blipFill rotWithShape="1">
          <a:blip r:embed="rId2"/>
          <a:srcRect t="9332" b="9402"/>
          <a:stretch/>
        </p:blipFill>
        <p:spPr>
          <a:xfrm>
            <a:off x="1588041" y="2011680"/>
            <a:ext cx="9120328" cy="4167052"/>
          </a:xfrm>
          <a:prstGeom prst="rect">
            <a:avLst/>
          </a:prstGeom>
        </p:spPr>
      </p:pic>
      <p:sp>
        <p:nvSpPr>
          <p:cNvPr id="2053" name="Rectangle 2052"/>
          <p:cNvSpPr/>
          <p:nvPr/>
        </p:nvSpPr>
        <p:spPr>
          <a:xfrm>
            <a:off x="2050869" y="2063931"/>
            <a:ext cx="679268" cy="287383"/>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p:cNvSpPr/>
          <p:nvPr/>
        </p:nvSpPr>
        <p:spPr>
          <a:xfrm>
            <a:off x="2050869" y="2842294"/>
            <a:ext cx="679268" cy="2873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p:cNvSpPr/>
          <p:nvPr/>
        </p:nvSpPr>
        <p:spPr>
          <a:xfrm>
            <a:off x="8125098" y="3807823"/>
            <a:ext cx="679268" cy="287383"/>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54" name="TextBox 2053"/>
          <p:cNvSpPr txBox="1"/>
          <p:nvPr/>
        </p:nvSpPr>
        <p:spPr>
          <a:xfrm>
            <a:off x="9784079" y="1066861"/>
            <a:ext cx="2238103" cy="1384995"/>
          </a:xfrm>
          <a:prstGeom prst="rect">
            <a:avLst/>
          </a:prstGeom>
          <a:solidFill>
            <a:schemeClr val="bg1"/>
          </a:solidFill>
          <a:ln w="28575">
            <a:solidFill>
              <a:schemeClr val="tx1"/>
            </a:solidFill>
          </a:ln>
        </p:spPr>
        <p:txBody>
          <a:bodyPr wrap="square" rtlCol="0">
            <a:spAutoFit/>
          </a:bodyPr>
          <a:lstStyle/>
          <a:p>
            <a:pPr algn="ctr"/>
            <a:r>
              <a:rPr lang="en-GB" sz="1400" dirty="0" smtClean="0"/>
              <a:t>Here you will be able to see any notifications from your teacher. The red ‘2’ indicates there are 2 new activities for your child to complete.</a:t>
            </a:r>
            <a:endParaRPr lang="en-GB" sz="1400" dirty="0"/>
          </a:p>
        </p:txBody>
      </p:sp>
      <p:cxnSp>
        <p:nvCxnSpPr>
          <p:cNvPr id="2056" name="Straight Arrow Connector 2055"/>
          <p:cNvCxnSpPr/>
          <p:nvPr/>
        </p:nvCxnSpPr>
        <p:spPr>
          <a:xfrm flipH="1">
            <a:off x="9588137" y="2547257"/>
            <a:ext cx="692332" cy="862149"/>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44" name="TextBox 43"/>
          <p:cNvSpPr txBox="1"/>
          <p:nvPr/>
        </p:nvSpPr>
        <p:spPr>
          <a:xfrm>
            <a:off x="4349932" y="1456226"/>
            <a:ext cx="2238103" cy="523220"/>
          </a:xfrm>
          <a:prstGeom prst="rect">
            <a:avLst/>
          </a:prstGeom>
          <a:solidFill>
            <a:schemeClr val="bg1"/>
          </a:solidFill>
          <a:ln w="28575">
            <a:solidFill>
              <a:schemeClr val="tx1"/>
            </a:solidFill>
          </a:ln>
        </p:spPr>
        <p:txBody>
          <a:bodyPr wrap="square" rtlCol="0">
            <a:spAutoFit/>
          </a:bodyPr>
          <a:lstStyle/>
          <a:p>
            <a:pPr algn="ctr"/>
            <a:r>
              <a:rPr lang="en-GB" sz="1400" dirty="0" smtClean="0"/>
              <a:t>Your child's name will be here</a:t>
            </a:r>
            <a:endParaRPr lang="en-GB" sz="1400" dirty="0"/>
          </a:p>
        </p:txBody>
      </p:sp>
      <p:cxnSp>
        <p:nvCxnSpPr>
          <p:cNvPr id="45" name="Straight Arrow Connector 44"/>
          <p:cNvCxnSpPr/>
          <p:nvPr/>
        </p:nvCxnSpPr>
        <p:spPr>
          <a:xfrm>
            <a:off x="6162587" y="2133316"/>
            <a:ext cx="1667103" cy="1674507"/>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48" name="TextBox 47"/>
          <p:cNvSpPr txBox="1"/>
          <p:nvPr/>
        </p:nvSpPr>
        <p:spPr>
          <a:xfrm>
            <a:off x="7345680" y="1297259"/>
            <a:ext cx="2238103" cy="523220"/>
          </a:xfrm>
          <a:prstGeom prst="rect">
            <a:avLst/>
          </a:prstGeom>
          <a:solidFill>
            <a:schemeClr val="bg1"/>
          </a:solidFill>
          <a:ln w="28575">
            <a:solidFill>
              <a:schemeClr val="tx1"/>
            </a:solidFill>
          </a:ln>
        </p:spPr>
        <p:txBody>
          <a:bodyPr wrap="square" rtlCol="0">
            <a:spAutoFit/>
          </a:bodyPr>
          <a:lstStyle/>
          <a:p>
            <a:pPr algn="ctr"/>
            <a:r>
              <a:rPr lang="en-GB" sz="1400" dirty="0" smtClean="0"/>
              <a:t>Your child's class will be displayed here</a:t>
            </a:r>
            <a:endParaRPr lang="en-GB" sz="1400" dirty="0"/>
          </a:p>
        </p:txBody>
      </p:sp>
      <p:cxnSp>
        <p:nvCxnSpPr>
          <p:cNvPr id="49" name="Straight Arrow Connector 48"/>
          <p:cNvCxnSpPr/>
          <p:nvPr/>
        </p:nvCxnSpPr>
        <p:spPr>
          <a:xfrm flipH="1">
            <a:off x="3090025" y="1698238"/>
            <a:ext cx="1153365" cy="43507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51" name="TextBox 50"/>
          <p:cNvSpPr txBox="1"/>
          <p:nvPr/>
        </p:nvSpPr>
        <p:spPr>
          <a:xfrm>
            <a:off x="215534" y="5260038"/>
            <a:ext cx="2238103" cy="1169551"/>
          </a:xfrm>
          <a:prstGeom prst="rect">
            <a:avLst/>
          </a:prstGeom>
          <a:solidFill>
            <a:schemeClr val="bg1"/>
          </a:solidFill>
          <a:ln w="28575">
            <a:solidFill>
              <a:schemeClr val="tx1"/>
            </a:solidFill>
          </a:ln>
        </p:spPr>
        <p:txBody>
          <a:bodyPr wrap="square" rtlCol="0">
            <a:spAutoFit/>
          </a:bodyPr>
          <a:lstStyle/>
          <a:p>
            <a:pPr algn="ctr"/>
            <a:r>
              <a:rPr lang="en-GB" sz="1400" dirty="0" smtClean="0"/>
              <a:t>Here is your child’s journal where all videos, notes and photographs from the class teacher will be stored.</a:t>
            </a:r>
            <a:endParaRPr lang="en-GB" sz="1400" dirty="0"/>
          </a:p>
        </p:txBody>
      </p:sp>
      <p:sp>
        <p:nvSpPr>
          <p:cNvPr id="52" name="Rectangle 51"/>
          <p:cNvSpPr/>
          <p:nvPr/>
        </p:nvSpPr>
        <p:spPr>
          <a:xfrm>
            <a:off x="3535680" y="3239846"/>
            <a:ext cx="679268" cy="2873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3" name="Straight Arrow Connector 52"/>
          <p:cNvCxnSpPr/>
          <p:nvPr/>
        </p:nvCxnSpPr>
        <p:spPr>
          <a:xfrm flipV="1">
            <a:off x="888727" y="3637398"/>
            <a:ext cx="1005387" cy="1561227"/>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56" name="TextBox 55"/>
          <p:cNvSpPr txBox="1"/>
          <p:nvPr/>
        </p:nvSpPr>
        <p:spPr>
          <a:xfrm>
            <a:off x="6889070" y="4962245"/>
            <a:ext cx="2238103" cy="954107"/>
          </a:xfrm>
          <a:prstGeom prst="rect">
            <a:avLst/>
          </a:prstGeom>
          <a:solidFill>
            <a:schemeClr val="bg1"/>
          </a:solidFill>
          <a:ln w="28575">
            <a:solidFill>
              <a:schemeClr val="tx1"/>
            </a:solidFill>
          </a:ln>
        </p:spPr>
        <p:txBody>
          <a:bodyPr wrap="square" rtlCol="0">
            <a:spAutoFit/>
          </a:bodyPr>
          <a:lstStyle/>
          <a:p>
            <a:pPr algn="ctr"/>
            <a:r>
              <a:rPr lang="en-GB" sz="1400" dirty="0" smtClean="0"/>
              <a:t>You can use the green ‘add’ button to share work, photographs or videos with your teacher.</a:t>
            </a:r>
            <a:endParaRPr lang="en-GB" sz="1400" dirty="0"/>
          </a:p>
        </p:txBody>
      </p:sp>
      <p:cxnSp>
        <p:nvCxnSpPr>
          <p:cNvPr id="57" name="Straight Arrow Connector 56"/>
          <p:cNvCxnSpPr/>
          <p:nvPr/>
        </p:nvCxnSpPr>
        <p:spPr>
          <a:xfrm flipV="1">
            <a:off x="7145385" y="2659376"/>
            <a:ext cx="418010" cy="213981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66" name="TextBox 65"/>
          <p:cNvSpPr txBox="1"/>
          <p:nvPr/>
        </p:nvSpPr>
        <p:spPr>
          <a:xfrm>
            <a:off x="9588137" y="4516466"/>
            <a:ext cx="2238103" cy="1169551"/>
          </a:xfrm>
          <a:prstGeom prst="rect">
            <a:avLst/>
          </a:prstGeom>
          <a:solidFill>
            <a:schemeClr val="bg1"/>
          </a:solidFill>
          <a:ln w="28575">
            <a:solidFill>
              <a:schemeClr val="tx1"/>
            </a:solidFill>
          </a:ln>
        </p:spPr>
        <p:txBody>
          <a:bodyPr wrap="square" rtlCol="0">
            <a:spAutoFit/>
          </a:bodyPr>
          <a:lstStyle/>
          <a:p>
            <a:pPr algn="ctr"/>
            <a:r>
              <a:rPr lang="en-GB" sz="1400" dirty="0" smtClean="0"/>
              <a:t>The inbox is where children and families are able to message the class teacher privately about your child’s learning.</a:t>
            </a:r>
            <a:endParaRPr lang="en-GB" sz="1400" dirty="0"/>
          </a:p>
        </p:txBody>
      </p:sp>
      <p:cxnSp>
        <p:nvCxnSpPr>
          <p:cNvPr id="67" name="Straight Arrow Connector 66"/>
          <p:cNvCxnSpPr/>
          <p:nvPr/>
        </p:nvCxnSpPr>
        <p:spPr>
          <a:xfrm flipH="1" flipV="1">
            <a:off x="10361022" y="3560751"/>
            <a:ext cx="1046661" cy="85726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69" name="Straight Arrow Connector 68"/>
          <p:cNvCxnSpPr/>
          <p:nvPr/>
        </p:nvCxnSpPr>
        <p:spPr>
          <a:xfrm>
            <a:off x="8566467" y="1942380"/>
            <a:ext cx="369435" cy="85715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324456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0149"/>
            <a:ext cx="8596668" cy="1320800"/>
          </a:xfrm>
        </p:spPr>
        <p:txBody>
          <a:bodyPr/>
          <a:lstStyle/>
          <a:p>
            <a:r>
              <a:rPr lang="en-GB" dirty="0" smtClean="0"/>
              <a:t>Features of Seesaw</a:t>
            </a:r>
            <a:endParaRPr lang="en-GB" dirty="0"/>
          </a:p>
        </p:txBody>
      </p:sp>
      <p:sp>
        <p:nvSpPr>
          <p:cNvPr id="3" name="Rectangle 2"/>
          <p:cNvSpPr/>
          <p:nvPr/>
        </p:nvSpPr>
        <p:spPr>
          <a:xfrm>
            <a:off x="0" y="917143"/>
            <a:ext cx="10541726" cy="5571525"/>
          </a:xfrm>
          <a:prstGeom prst="rect">
            <a:avLst/>
          </a:prstGeom>
        </p:spPr>
        <p:txBody>
          <a:bodyPr wrap="square">
            <a:spAutoFit/>
          </a:bodyPr>
          <a:lstStyle/>
          <a:p>
            <a:pPr>
              <a:lnSpc>
                <a:spcPct val="107000"/>
              </a:lnSpc>
              <a:spcAft>
                <a:spcPts val="800"/>
              </a:spcAft>
            </a:pPr>
            <a:r>
              <a:rPr lang="en-GB" sz="2400" u="sng" dirty="0" smtClean="0">
                <a:solidFill>
                  <a:schemeClr val="accent1"/>
                </a:solidFill>
                <a:ea typeface="Calibri" panose="020F0502020204030204" pitchFamily="34" charset="0"/>
                <a:cs typeface="Times New Roman" panose="02020603050405020304" pitchFamily="18" charset="0"/>
              </a:rPr>
              <a:t>Journal </a:t>
            </a:r>
            <a:r>
              <a:rPr lang="en-GB" sz="2400" dirty="0">
                <a:solidFill>
                  <a:schemeClr val="accent1"/>
                </a:solidFill>
                <a:ea typeface="Calibri" panose="020F0502020204030204" pitchFamily="34" charset="0"/>
                <a:cs typeface="Times New Roman" panose="02020603050405020304" pitchFamily="18" charset="0"/>
              </a:rPr>
              <a:t>– A record of your child’s submitted work which can be viewed and accessed on the Journal tab. Children are able to add Photos, Videos, Notes, Links and Upload documents and files from their devices</a:t>
            </a:r>
            <a:r>
              <a:rPr lang="en-GB" sz="2400" dirty="0" smtClean="0">
                <a:solidFill>
                  <a:schemeClr val="accent1"/>
                </a:solidFill>
                <a:ea typeface="Calibri" panose="020F0502020204030204" pitchFamily="34" charset="0"/>
                <a:cs typeface="Times New Roman" panose="02020603050405020304" pitchFamily="18" charset="0"/>
              </a:rPr>
              <a:t>.</a:t>
            </a:r>
          </a:p>
          <a:p>
            <a:pPr>
              <a:lnSpc>
                <a:spcPct val="107000"/>
              </a:lnSpc>
              <a:spcAft>
                <a:spcPts val="800"/>
              </a:spcAft>
            </a:pPr>
            <a:endParaRPr lang="en-GB" sz="2400" dirty="0">
              <a:solidFill>
                <a:schemeClr val="accent1"/>
              </a:solidFill>
              <a:ea typeface="Calibri" panose="020F0502020204030204" pitchFamily="34" charset="0"/>
              <a:cs typeface="Times New Roman" panose="02020603050405020304" pitchFamily="18" charset="0"/>
            </a:endParaRPr>
          </a:p>
          <a:p>
            <a:pPr>
              <a:spcAft>
                <a:spcPts val="0"/>
              </a:spcAft>
            </a:pPr>
            <a:r>
              <a:rPr lang="en-GB" sz="2400" u="sng" dirty="0">
                <a:solidFill>
                  <a:schemeClr val="accent1"/>
                </a:solidFill>
                <a:ea typeface="Calibri" panose="020F0502020204030204" pitchFamily="34" charset="0"/>
              </a:rPr>
              <a:t>Inbox</a:t>
            </a:r>
            <a:r>
              <a:rPr lang="en-GB" sz="2400" dirty="0">
                <a:solidFill>
                  <a:schemeClr val="accent1"/>
                </a:solidFill>
                <a:ea typeface="Calibri" panose="020F0502020204030204" pitchFamily="34" charset="0"/>
              </a:rPr>
              <a:t> - Class teachers can add messages to the Class Announcements section. These may be text, photos or videos. Keep </a:t>
            </a:r>
            <a:r>
              <a:rPr lang="en-GB" sz="2400" dirty="0" err="1">
                <a:solidFill>
                  <a:schemeClr val="accent1"/>
                </a:solidFill>
                <a:ea typeface="Calibri" panose="020F0502020204030204" pitchFamily="34" charset="0"/>
              </a:rPr>
              <a:t>keep</a:t>
            </a:r>
            <a:r>
              <a:rPr lang="en-GB" sz="2400" dirty="0">
                <a:solidFill>
                  <a:schemeClr val="accent1"/>
                </a:solidFill>
                <a:ea typeface="Calibri" panose="020F0502020204030204" pitchFamily="34" charset="0"/>
              </a:rPr>
              <a:t> checking in for new messages on a regular basis.</a:t>
            </a:r>
          </a:p>
          <a:p>
            <a:pPr>
              <a:spcAft>
                <a:spcPts val="0"/>
              </a:spcAft>
            </a:pPr>
            <a:r>
              <a:rPr lang="en-GB" sz="2400" dirty="0">
                <a:solidFill>
                  <a:schemeClr val="accent1"/>
                </a:solidFill>
                <a:ea typeface="Calibri" panose="020F0502020204030204" pitchFamily="34" charset="0"/>
              </a:rPr>
              <a:t> </a:t>
            </a:r>
          </a:p>
          <a:p>
            <a:pPr>
              <a:spcAft>
                <a:spcPts val="0"/>
              </a:spcAft>
            </a:pPr>
            <a:r>
              <a:rPr lang="en-GB" sz="2400" u="sng" dirty="0">
                <a:solidFill>
                  <a:schemeClr val="accent1"/>
                </a:solidFill>
                <a:ea typeface="Calibri" panose="020F0502020204030204" pitchFamily="34" charset="0"/>
              </a:rPr>
              <a:t>Activities</a:t>
            </a:r>
            <a:r>
              <a:rPr lang="en-GB" sz="2400" dirty="0">
                <a:solidFill>
                  <a:schemeClr val="accent1"/>
                </a:solidFill>
                <a:ea typeface="Calibri" panose="020F0502020204030204" pitchFamily="34" charset="0"/>
              </a:rPr>
              <a:t> - Class teachers will post activities and learning for your child to complete to the </a:t>
            </a:r>
            <a:r>
              <a:rPr lang="en-GB" sz="2400" i="1" dirty="0">
                <a:solidFill>
                  <a:schemeClr val="accent1"/>
                </a:solidFill>
                <a:ea typeface="Calibri" panose="020F0502020204030204" pitchFamily="34" charset="0"/>
              </a:rPr>
              <a:t>Activities</a:t>
            </a:r>
            <a:r>
              <a:rPr lang="en-GB" sz="2400" dirty="0">
                <a:solidFill>
                  <a:schemeClr val="accent1"/>
                </a:solidFill>
                <a:ea typeface="Calibri" panose="020F0502020204030204" pitchFamily="34" charset="0"/>
              </a:rPr>
              <a:t> section of Seesaw. To view the activities, click ‘Activities’ on the navigation tab. Activities will be displayed on the left hand side of the screen. To view the activity, simply click on the chosen activity on the left hand side of the screen. A small pop up box will show a thumbnail of the activity alongside instructions for what to do.</a:t>
            </a:r>
            <a:endParaRPr lang="en-GB" sz="2400" dirty="0">
              <a:solidFill>
                <a:schemeClr val="accent1"/>
              </a:solidFill>
              <a:effectLst/>
              <a:ea typeface="Calibri" panose="020F0502020204030204" pitchFamily="34" charset="0"/>
            </a:endParaRPr>
          </a:p>
        </p:txBody>
      </p:sp>
    </p:spTree>
    <p:extLst>
      <p:ext uri="{BB962C8B-B14F-4D97-AF65-F5344CB8AC3E}">
        <p14:creationId xmlns:p14="http://schemas.microsoft.com/office/powerpoint/2010/main" val="3851821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879956"/>
            <a:ext cx="4325158" cy="461665"/>
          </a:xfrm>
          <a:prstGeom prst="rect">
            <a:avLst/>
          </a:prstGeom>
        </p:spPr>
        <p:txBody>
          <a:bodyPr wrap="none">
            <a:spAutoFit/>
          </a:bodyPr>
          <a:lstStyle/>
          <a:p>
            <a:pPr>
              <a:spcAft>
                <a:spcPts val="0"/>
              </a:spcAft>
            </a:pPr>
            <a:r>
              <a:rPr lang="en-GB" sz="2400" dirty="0">
                <a:solidFill>
                  <a:schemeClr val="accent1"/>
                </a:solidFill>
                <a:latin typeface="+mj-lt"/>
                <a:ea typeface="Calibri" panose="020F0502020204030204" pitchFamily="34" charset="0"/>
              </a:rPr>
              <a:t>You will then see this screen –</a:t>
            </a:r>
          </a:p>
        </p:txBody>
      </p:sp>
      <p:pic>
        <p:nvPicPr>
          <p:cNvPr id="8" name="Picture 7"/>
          <p:cNvPicPr/>
          <p:nvPr/>
        </p:nvPicPr>
        <p:blipFill>
          <a:blip r:embed="rId2"/>
          <a:stretch>
            <a:fillRect/>
          </a:stretch>
        </p:blipFill>
        <p:spPr>
          <a:xfrm>
            <a:off x="2162579" y="1325269"/>
            <a:ext cx="5241915" cy="3363685"/>
          </a:xfrm>
          <a:prstGeom prst="rect">
            <a:avLst/>
          </a:prstGeom>
        </p:spPr>
      </p:pic>
      <p:sp>
        <p:nvSpPr>
          <p:cNvPr id="6" name="Rectangle 5"/>
          <p:cNvSpPr/>
          <p:nvPr/>
        </p:nvSpPr>
        <p:spPr>
          <a:xfrm>
            <a:off x="463562" y="4688954"/>
            <a:ext cx="9660152" cy="1569660"/>
          </a:xfrm>
          <a:prstGeom prst="rect">
            <a:avLst/>
          </a:prstGeom>
        </p:spPr>
        <p:txBody>
          <a:bodyPr wrap="square">
            <a:spAutoFit/>
          </a:bodyPr>
          <a:lstStyle/>
          <a:p>
            <a:pPr>
              <a:spcAft>
                <a:spcPts val="0"/>
              </a:spcAft>
            </a:pPr>
            <a:r>
              <a:rPr lang="en-GB" sz="2400" dirty="0" smtClean="0">
                <a:solidFill>
                  <a:schemeClr val="accent1"/>
                </a:solidFill>
                <a:latin typeface="+mj-lt"/>
                <a:ea typeface="Calibri" panose="020F0502020204030204" pitchFamily="34" charset="0"/>
              </a:rPr>
              <a:t>We are asking all children to complete tasks set using their Remote </a:t>
            </a:r>
            <a:r>
              <a:rPr lang="en-GB" sz="2400" dirty="0">
                <a:solidFill>
                  <a:schemeClr val="accent1"/>
                </a:solidFill>
                <a:latin typeface="+mj-lt"/>
                <a:ea typeface="Calibri" panose="020F0502020204030204" pitchFamily="34" charset="0"/>
              </a:rPr>
              <a:t>Education exercise </a:t>
            </a:r>
            <a:r>
              <a:rPr lang="en-GB" sz="2400" dirty="0" smtClean="0">
                <a:solidFill>
                  <a:schemeClr val="accent1"/>
                </a:solidFill>
                <a:latin typeface="+mj-lt"/>
                <a:ea typeface="Calibri" panose="020F0502020204030204" pitchFamily="34" charset="0"/>
              </a:rPr>
              <a:t>book. </a:t>
            </a:r>
            <a:r>
              <a:rPr lang="en-GB" sz="2400" dirty="0">
                <a:solidFill>
                  <a:schemeClr val="accent1"/>
                </a:solidFill>
                <a:latin typeface="+mj-lt"/>
                <a:ea typeface="Calibri" panose="020F0502020204030204" pitchFamily="34" charset="0"/>
              </a:rPr>
              <a:t>Copies of the work can then be uploaded to your child’s Journal by selecting either the Photo icon or Upload icon shown above.</a:t>
            </a:r>
            <a:endParaRPr lang="en-GB" sz="2400" dirty="0">
              <a:solidFill>
                <a:schemeClr val="accent1"/>
              </a:solidFill>
              <a:effectLst/>
              <a:latin typeface="+mj-lt"/>
              <a:ea typeface="Calibri" panose="020F0502020204030204" pitchFamily="34" charset="0"/>
            </a:endParaRPr>
          </a:p>
        </p:txBody>
      </p:sp>
      <p:sp>
        <p:nvSpPr>
          <p:cNvPr id="10" name="Title 1"/>
          <p:cNvSpPr txBox="1">
            <a:spLocks/>
          </p:cNvSpPr>
          <p:nvPr/>
        </p:nvSpPr>
        <p:spPr>
          <a:xfrm>
            <a:off x="0" y="0"/>
            <a:ext cx="8596668" cy="132080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smtClean="0"/>
              <a:t>Completing Activities on Seesaw</a:t>
            </a:r>
            <a:endParaRPr lang="en-GB" dirty="0"/>
          </a:p>
        </p:txBody>
      </p:sp>
    </p:spTree>
    <p:extLst>
      <p:ext uri="{BB962C8B-B14F-4D97-AF65-F5344CB8AC3E}">
        <p14:creationId xmlns:p14="http://schemas.microsoft.com/office/powerpoint/2010/main" val="2434467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534" y="186237"/>
            <a:ext cx="8596668" cy="1320800"/>
          </a:xfrm>
        </p:spPr>
        <p:txBody>
          <a:bodyPr>
            <a:normAutofit/>
          </a:bodyPr>
          <a:lstStyle/>
          <a:p>
            <a:r>
              <a:rPr lang="en-US" dirty="0" smtClean="0"/>
              <a:t>What should I comment on Seesaw?</a:t>
            </a:r>
            <a:endParaRPr lang="en-US" dirty="0"/>
          </a:p>
        </p:txBody>
      </p:sp>
      <p:pic>
        <p:nvPicPr>
          <p:cNvPr id="4" name="Picture 3"/>
          <p:cNvPicPr>
            <a:picLocks noChangeAspect="1"/>
          </p:cNvPicPr>
          <p:nvPr/>
        </p:nvPicPr>
        <p:blipFill>
          <a:blip r:embed="rId2"/>
          <a:stretch>
            <a:fillRect/>
          </a:stretch>
        </p:blipFill>
        <p:spPr>
          <a:xfrm>
            <a:off x="440531" y="989383"/>
            <a:ext cx="4336170" cy="5607360"/>
          </a:xfrm>
          <a:prstGeom prst="rect">
            <a:avLst/>
          </a:prstGeom>
        </p:spPr>
      </p:pic>
      <p:sp>
        <p:nvSpPr>
          <p:cNvPr id="8" name="Rectangle 7"/>
          <p:cNvSpPr/>
          <p:nvPr/>
        </p:nvSpPr>
        <p:spPr>
          <a:xfrm>
            <a:off x="796835" y="989383"/>
            <a:ext cx="679268" cy="2873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923109" y="1792529"/>
            <a:ext cx="679268" cy="2873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4891969" y="1507037"/>
            <a:ext cx="4913011" cy="3816429"/>
          </a:xfrm>
          <a:prstGeom prst="rect">
            <a:avLst/>
          </a:prstGeom>
          <a:noFill/>
        </p:spPr>
        <p:txBody>
          <a:bodyPr wrap="square" rtlCol="0">
            <a:spAutoFit/>
          </a:bodyPr>
          <a:lstStyle/>
          <a:p>
            <a:r>
              <a:rPr lang="en-GB" sz="2200" dirty="0" smtClean="0">
                <a:solidFill>
                  <a:schemeClr val="accent1"/>
                </a:solidFill>
              </a:rPr>
              <a:t>This child has left the teacher a note after completing the maths activity.</a:t>
            </a:r>
          </a:p>
          <a:p>
            <a:endParaRPr lang="en-GB" sz="2200" dirty="0">
              <a:solidFill>
                <a:schemeClr val="accent1"/>
              </a:solidFill>
            </a:endParaRPr>
          </a:p>
          <a:p>
            <a:r>
              <a:rPr lang="en-GB" sz="2200" dirty="0" smtClean="0">
                <a:solidFill>
                  <a:schemeClr val="accent1"/>
                </a:solidFill>
              </a:rPr>
              <a:t>The child can also comment at the bottom right hand side</a:t>
            </a:r>
            <a:r>
              <a:rPr lang="en-GB" sz="2200" dirty="0">
                <a:solidFill>
                  <a:schemeClr val="accent1"/>
                </a:solidFill>
              </a:rPr>
              <a:t> </a:t>
            </a:r>
            <a:r>
              <a:rPr lang="en-GB" sz="2200" dirty="0" smtClean="0">
                <a:solidFill>
                  <a:schemeClr val="accent1"/>
                </a:solidFill>
              </a:rPr>
              <a:t>of the page to talk about their learning further with the teacher.</a:t>
            </a:r>
          </a:p>
          <a:p>
            <a:endParaRPr lang="en-GB" sz="2200" dirty="0">
              <a:solidFill>
                <a:schemeClr val="accent1"/>
              </a:solidFill>
            </a:endParaRPr>
          </a:p>
          <a:p>
            <a:r>
              <a:rPr lang="en-GB" sz="2200" dirty="0" smtClean="0">
                <a:solidFill>
                  <a:schemeClr val="accent1"/>
                </a:solidFill>
              </a:rPr>
              <a:t>The teacher will be able to reply and give next steps or an additional challenge for the child to complete.</a:t>
            </a:r>
            <a:endParaRPr lang="en-GB" sz="2200" dirty="0">
              <a:solidFill>
                <a:schemeClr val="accent1"/>
              </a:solidFill>
            </a:endParaRPr>
          </a:p>
        </p:txBody>
      </p:sp>
      <p:sp>
        <p:nvSpPr>
          <p:cNvPr id="10" name="Oval 9"/>
          <p:cNvSpPr/>
          <p:nvPr/>
        </p:nvSpPr>
        <p:spPr>
          <a:xfrm>
            <a:off x="440531" y="6152606"/>
            <a:ext cx="1349080" cy="561704"/>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33790502"/>
      </p:ext>
    </p:extLst>
  </p:cSld>
  <p:clrMapOvr>
    <a:masterClrMapping/>
  </p:clrMapOvr>
</p:sld>
</file>

<file path=ppt/theme/theme1.xml><?xml version="1.0" encoding="utf-8"?>
<a:theme xmlns:a="http://schemas.openxmlformats.org/drawingml/2006/main" name="Fac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615</TotalTime>
  <Words>884</Words>
  <Application>Microsoft Office PowerPoint</Application>
  <PresentationFormat>Widescreen</PresentationFormat>
  <Paragraphs>69</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Batang</vt:lpstr>
      <vt:lpstr>Calibri</vt:lpstr>
      <vt:lpstr>Times New Roman</vt:lpstr>
      <vt:lpstr>Trebuchet MS</vt:lpstr>
      <vt:lpstr>Wingdings 3</vt:lpstr>
      <vt:lpstr>Facet</vt:lpstr>
      <vt:lpstr>PowerPoint Presentation</vt:lpstr>
      <vt:lpstr>What is Seesaw?</vt:lpstr>
      <vt:lpstr>How you can use it at home…</vt:lpstr>
      <vt:lpstr>Safe Usage</vt:lpstr>
      <vt:lpstr>Seesaw – Account Activation</vt:lpstr>
      <vt:lpstr>How do I use Seesaw?</vt:lpstr>
      <vt:lpstr>Features of Seesaw</vt:lpstr>
      <vt:lpstr>PowerPoint Presentation</vt:lpstr>
      <vt:lpstr>What should I comment on Seesaw?</vt:lpstr>
      <vt:lpstr>PowerPoint Presentation</vt:lpstr>
      <vt:lpstr>If you have any further questions please do not hesitate to contact your child’s class teacher.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Stacey Burke</dc:creator>
  <cp:lastModifiedBy>Julie Cheung</cp:lastModifiedBy>
  <cp:revision>100</cp:revision>
  <dcterms:created xsi:type="dcterms:W3CDTF">2020-01-10T13:05:00Z</dcterms:created>
  <dcterms:modified xsi:type="dcterms:W3CDTF">2020-10-19T09:23:54Z</dcterms:modified>
</cp:coreProperties>
</file>